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</p:sldIdLst>
  <p:sldSz cx="12192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autoAdjust="0" sz="14995"/>
    <p:restoredTop sz="94660"/>
  </p:normalViewPr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81"/>
          <a:sy d="100" n="81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754" y="58"/>
      </p:cViewPr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878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878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C60F1C24-C022-46CA-A7CB-692A1DCCD3D6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400550"/>
            <a:ext cx="5486400" cy="360045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878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878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4F75E83B-6EF1-4DB1-A4CC-F30603D6759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GB">
                <a:uFillTx/>
              </a:rPr>
              <a:t>Items disappear one at a time – can the class give the sentence that is missing each time?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5E83B-6EF1-4DB1-A4CC-F30603D6759C}" type="slidenum">
              <a:rPr lang="en-GB" smtClean="0">
                <a:uFillTx/>
              </a:rPr>
              <a:t>9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GB">
                <a:uFillTx/>
              </a:rPr>
              <a:t>What am I thinking of? Can be played in pairs or as a class.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5E83B-6EF1-4DB1-A4CC-F30603D6759C}" type="slidenum">
              <a:rPr lang="en-GB" smtClean="0">
                <a:uFillTx/>
              </a:rPr>
              <a:t>15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lang="en-GB">
                <a:uFillTx/>
              </a:rPr>
              <a:t>Items disappear one at a time – can the class give the sentence that is missing each time?</a:t>
            </a:r>
          </a:p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5E83B-6EF1-4DB1-A4CC-F30603D6759C}" type="slidenum">
              <a:rPr lang="en-GB" smtClean="0">
                <a:uFillTx/>
              </a:rPr>
              <a:t>16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GB">
                <a:uFillTx/>
              </a:rPr>
              <a:t>One person goes outside whilst the class pick a ‘chef d’orchestra’ and agree a sign (e.g. winking). </a:t>
            </a:r>
          </a:p>
          <a:p>
            <a:r>
              <a:rPr lang="en-GB">
                <a:uFillTx/>
              </a:rPr>
              <a:t>The person comes back in.</a:t>
            </a:r>
          </a:p>
          <a:p>
            <a:r>
              <a:rPr lang="en-GB">
                <a:uFillTx/>
              </a:rPr>
              <a:t> The class then repeat the first sentence over and over until the person makes the sign.</a:t>
            </a:r>
          </a:p>
          <a:p>
            <a:r>
              <a:rPr lang="en-GB">
                <a:uFillTx/>
              </a:rPr>
              <a:t>They then go on to the second sentence and so on.</a:t>
            </a:r>
          </a:p>
          <a:p>
            <a:r>
              <a:rPr lang="en-GB">
                <a:uFillTx/>
              </a:rPr>
              <a:t>When they have completed all the sentences the guesser gets 3 guesses as to who is the ‘chef d’orchestra’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5E83B-6EF1-4DB1-A4CC-F30603D6759C}" type="slidenum">
              <a:rPr lang="en-GB" smtClean="0">
                <a:uFillTx/>
              </a:rPr>
              <a:t>17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5E83B-6EF1-4DB1-A4CC-F30603D6759C}" type="slidenum">
              <a:rPr lang="en-GB" smtClean="0">
                <a:uFillTx/>
              </a:rPr>
              <a:t>18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1122363"/>
            <a:ext cx="9144000" cy="2387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3602038"/>
            <a:ext cx="9144000" cy="1655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24900" y="365125"/>
            <a:ext cx="26289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77343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1709738"/>
            <a:ext cx="10515600" cy="28527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4589463"/>
            <a:ext cx="105156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365125"/>
            <a:ext cx="105156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1681163"/>
            <a:ext cx="5157787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505075"/>
            <a:ext cx="5157787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681163"/>
            <a:ext cx="5183188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2505075"/>
            <a:ext cx="5183188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105156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DA94E6A2-B243-463C-8487-AEB533F97554}" type="datetimeFigureOut">
              <a:rPr lang="en-GB" smtClean="0">
                <a:uFillTx/>
              </a:rPr>
              <a:t>26/10/2019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624171CA-EF4C-4579-9ADD-68F3551F357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4.png" Type="http://schemas.openxmlformats.org/officeDocument/2006/relationships/image"></Relationship><Relationship Id="rId6" Target="../media/image5.png" Type="http://schemas.openxmlformats.org/officeDocument/2006/relationships/image"></Relationship><Relationship Id="rId7" Target="../media/image6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3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4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5.pn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6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7.pn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13.png" Type="http://schemas.openxmlformats.org/officeDocument/2006/relationships/image"></Relationship><Relationship Id="rId4" Target="../media/image17.png" Type="http://schemas.openxmlformats.org/officeDocument/2006/relationships/image"></Relationship><Relationship Id="rId5" Target="../media/image15.png" Type="http://schemas.openxmlformats.org/officeDocument/2006/relationships/image"></Relationship><Relationship Id="rId6" Target="../media/image14.png" Type="http://schemas.openxmlformats.org/officeDocument/2006/relationships/image"></Relationship><Relationship Id="rId7" Target="../media/image16.pn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13.png" Type="http://schemas.openxmlformats.org/officeDocument/2006/relationships/image"></Relationship><Relationship Id="rId4" Target="../media/image17.png" Type="http://schemas.openxmlformats.org/officeDocument/2006/relationships/image"></Relationship><Relationship Id="rId5" Target="../media/image15.png" Type="http://schemas.openxmlformats.org/officeDocument/2006/relationships/image"></Relationship><Relationship Id="rId6" Target="../media/image14.png" Type="http://schemas.openxmlformats.org/officeDocument/2006/relationships/image"></Relationship><Relationship Id="rId7" Target="../media/image16.pn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https://www.google.com/url?sa=i&amp;rct=j&amp;q=&amp;esrc=s&amp;source=images&amp;cd=&amp;cad=rja&amp;uact=8&amp;ved=2ahUKEwip4pmMxbDlAhUKCRoKHWHYB9IQjRx6BAgBEAQ&amp;url=%2Furl%3Fsa%3Di%26rct%3Dj%26q%3D%26esrc%3Ds%26source%3Dimages%26cd%3D%26ved%3D%26url%3Dhttps%253A%252F%252Fpublicdomainvectors.org%252Fen%252Ffree-clipart%252FConductor-vector-image%252F72618.html%26psig%3DAOvVaw1mkym5q3HvWqznfvCMJJxn%26ust%3D1571856813730367&amp;psig=AOvVaw1mkym5q3HvWqznfvCMJJxn&amp;ust=1571856813730367" TargetMode="External" Type="http://schemas.openxmlformats.org/officeDocument/2006/relationships/hyperlink"></Relationship><Relationship Id="rId4" Target="../media/image18.pn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https://www.google.com/url?sa=i&amp;rct=j&amp;q=&amp;esrc=s&amp;source=images&amp;cd=&amp;cad=rja&amp;uact=8&amp;ved=2ahUKEwip4pmMxbDlAhUKCRoKHWHYB9IQjRx6BAgBEAQ&amp;url=%2Furl%3Fsa%3Di%26rct%3Dj%26q%3D%26esrc%3Ds%26source%3Dimages%26cd%3D%26ved%3D%26url%3Dhttps%253A%252F%252Fpublicdomainvectors.org%252Fen%252Ffree-clipart%252FConductor-vector-image%252F72618.html%26psig%3DAOvVaw1mkym5q3HvWqznfvCMJJxn%26ust%3D1571856813730367&amp;psig=AOvVaw1mkym5q3HvWqznfvCMJJxn&amp;ust=1571856813730367" TargetMode="External" Type="http://schemas.openxmlformats.org/officeDocument/2006/relationships/hyperlink"></Relationship><Relationship Id="rId4" Target="../media/image18.pn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1.png" Type="http://schemas.openxmlformats.org/officeDocument/2006/relationships/image"></Relationship><Relationship Id="rId3" Target="../media/image10.png" Type="http://schemas.openxmlformats.org/officeDocument/2006/relationships/image"></Relationship><Relationship Id="rId4" Target="../media/image7.png" Type="http://schemas.openxmlformats.org/officeDocument/2006/relationships/image"></Relationship><Relationship Id="rId5" Target="../media/image12.png" Type="http://schemas.openxmlformats.org/officeDocument/2006/relationships/image"></Relationship><Relationship Id="rId6" Target="../media/image9.png" Type="http://schemas.openxmlformats.org/officeDocument/2006/relationships/image"></Relationship><Relationship Id="rId7" Target="../media/image13.png" Type="http://schemas.openxmlformats.org/officeDocument/2006/relationships/image"></Relationship><Relationship Id="rId8" Target="../media/image8.png" Type="http://schemas.openxmlformats.org/officeDocument/2006/relationships/image"></Relationship><Relationship Id="rId9" Target="../media/image14.png" Type="http://schemas.openxmlformats.org/officeDocument/2006/relationships/image"></Relationship><Relationship Id="rId10" Target="../media/image17.png" Type="http://schemas.openxmlformats.org/officeDocument/2006/relationships/image"></Relationship><Relationship Id="rId11" Target="../media/image15.png" Type="http://schemas.openxmlformats.org/officeDocument/2006/relationships/image"></Relationship><Relationship Id="rId12" Target="../media/image16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7.pn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9.pn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0.jpg" Type="http://schemas.openxmlformats.org/officeDocument/2006/relationships/image"></Relationship><Relationship Id="rId3" Target="../media/image21.jpg" Type="http://schemas.openxmlformats.org/officeDocument/2006/relationships/image"></Relationship><Relationship Id="rId4" Target="../media/image22.jp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3.jp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4.jp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8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9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0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1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2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7.png" Type="http://schemas.openxmlformats.org/officeDocument/2006/relationships/image"></Relationship><Relationship Id="rId3" Target="../media/image8.png" Type="http://schemas.openxmlformats.org/officeDocument/2006/relationships/image"></Relationship><Relationship Id="rId4" Target="../media/image9.png" Type="http://schemas.openxmlformats.org/officeDocument/2006/relationships/image"></Relationship><Relationship Id="rId5" Target="../media/image10.png" Type="http://schemas.openxmlformats.org/officeDocument/2006/relationships/image"></Relationship><Relationship Id="rId6" Target="../media/image11.png" Type="http://schemas.openxmlformats.org/officeDocument/2006/relationships/image"></Relationship><Relationship Id="rId7" Target="../media/image12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7.png" Type="http://schemas.openxmlformats.org/officeDocument/2006/relationships/image"></Relationship><Relationship Id="rId4" Target="../media/image8.png" Type="http://schemas.openxmlformats.org/officeDocument/2006/relationships/image"></Relationship><Relationship Id="rId5" Target="../media/image9.png" Type="http://schemas.openxmlformats.org/officeDocument/2006/relationships/image"></Relationship><Relationship Id="rId6" Target="../media/image10.png" Type="http://schemas.openxmlformats.org/officeDocument/2006/relationships/image"></Relationship><Relationship Id="rId7" Target="../media/image11.png" Type="http://schemas.openxmlformats.org/officeDocument/2006/relationships/image"></Relationship><Relationship Id="rId8" Target="../media/image12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: Rounded Corners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27176" y="1058662"/>
            <a:ext cx="7137647" cy="4740676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800">
                <a:uFillTx/>
              </a:rPr>
              <a:t>Lesson Objective:</a:t>
            </a:r>
          </a:p>
          <a:p>
            <a:pPr algn="ctr"/>
            <a:r>
              <a:rPr lang="en-GB" sz="4800">
                <a:uFillTx/>
              </a:rPr>
              <a:t>Talking about Halloween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8167" y="4314548"/>
            <a:ext cx="1920954" cy="230364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365139" y="3972091"/>
            <a:ext cx="1885025" cy="2141604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28808" y="2181964"/>
            <a:ext cx="1812801" cy="1583180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664823" y="300832"/>
            <a:ext cx="2489642" cy="1244821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0391" y="2367762"/>
            <a:ext cx="1956969" cy="1671578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Picture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7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43199" y="70012"/>
            <a:ext cx="2350559" cy="1587919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clock, drawing  Description automatically generated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75447" y="196783"/>
            <a:ext cx="4591223" cy="4884282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Rectangle: Rounded Corners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532" y="5672831"/>
            <a:ext cx="11928949" cy="1109709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une maison hantée.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58301" y="179263"/>
            <a:ext cx="1874835" cy="5287996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: Rounded Corner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532" y="5672831"/>
            <a:ext cx="11978375" cy="1109709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 squelette.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6836" y="-55249"/>
            <a:ext cx="2218328" cy="572808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: Rounded Corner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533" y="5672831"/>
            <a:ext cx="11966018" cy="1109709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une bougie.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umbrella  Description automatically generated" id="9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94625" y="251527"/>
            <a:ext cx="6437317" cy="4345188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: Rounded Corner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532" y="5672831"/>
            <a:ext cx="12085467" cy="1109709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une sorcière.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umbrella  Description automatically generated" id="11" name="Picture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31427" y="0"/>
            <a:ext cx="7545957" cy="5117529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: Rounded Corner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533" y="5672831"/>
            <a:ext cx="11953662" cy="1109709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 bonbon.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clock, drawing  Description automatically generated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0064" y="643467"/>
            <a:ext cx="2327113" cy="247565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umbrella  Description automatically generated" id="11" name="Picture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3518" y="781779"/>
            <a:ext cx="3252903" cy="2206059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96423" y="3748194"/>
            <a:ext cx="957195" cy="2471631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0529" y="650497"/>
            <a:ext cx="1975196" cy="5571066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umbrella  Description automatically generated" id="9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7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3518" y="3889670"/>
            <a:ext cx="3252903" cy="2195709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Rectangle: Rounded Corners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97399" y="1899821"/>
            <a:ext cx="6936714" cy="2788074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8000">
                <a:uFillTx/>
              </a:rPr>
              <a:t>Mind reading!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9"/>
    </p:bld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clock, drawing  Description automatically generated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0064" y="643467"/>
            <a:ext cx="2327113" cy="247565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umbrella  Description automatically generated" id="11" name="Picture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3518" y="781779"/>
            <a:ext cx="3252903" cy="2206059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96423" y="3748194"/>
            <a:ext cx="957195" cy="2471631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0529" y="650497"/>
            <a:ext cx="1975196" cy="5571066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umbrella  Description automatically generated" id="9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7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3518" y="3889670"/>
            <a:ext cx="3252903" cy="2195709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GB">
                <a:uFillTx/>
                <a:latin charset="0" panose="020B0502020202020204" pitchFamily="34" typeface="Century Gothic"/>
              </a:rPr>
              <a:t>Chef d’orchestre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19800" y="2328421"/>
            <a:ext cx="5334000" cy="384854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 chat.</a:t>
            </a:r>
          </a:p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une chauve-souris.</a:t>
            </a:r>
          </a:p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 fantôme.</a:t>
            </a:r>
          </a:p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 chapeau.</a:t>
            </a:r>
          </a:p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 balai.</a:t>
            </a:r>
          </a:p>
          <a:p>
            <a:endParaRPr lang="en-GB">
              <a:uFillTx/>
              <a:latin charset="0" panose="020B0502020202020204" pitchFamily="34" typeface="Century Gothic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age result for conductor clipart" id="1026" name="Picture 2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38238" y="1730375"/>
            <a:ext cx="2524125" cy="476250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GB">
                <a:uFillTx/>
                <a:latin charset="0" panose="020B0502020202020204" pitchFamily="34" typeface="Century Gothic"/>
              </a:rPr>
              <a:t>Chef d’orchestre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16718" y="2545237"/>
            <a:ext cx="6037082" cy="363172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 squelette. </a:t>
            </a:r>
          </a:p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 bonbon.</a:t>
            </a:r>
          </a:p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une maison hantée</a:t>
            </a:r>
          </a:p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une sorcière.</a:t>
            </a:r>
          </a:p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une bougie.</a:t>
            </a:r>
          </a:p>
          <a:p>
            <a:pPr indent="0" marL="0">
              <a:buNone/>
            </a:pPr>
            <a:r>
              <a:rPr lang="en-GB">
                <a:uFillTx/>
                <a:latin charset="0" panose="020B0502020202020204" pitchFamily="34" typeface="Century Gothic"/>
              </a:rPr>
              <a:t>Il y a une citrouille.</a:t>
            </a:r>
          </a:p>
          <a:p>
            <a:endParaRPr lang="en-GB">
              <a:uFillTx/>
              <a:latin charset="0" panose="020B0502020202020204" pitchFamily="34" typeface="Century Gothic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age result for conductor clipart" id="1026" name="Picture 2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38238" y="1730375"/>
            <a:ext cx="2524125" cy="476250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85000" lnSpcReduction="20000"/>
          </a:bodyPr>
          <a:lstStyle/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 squelette. 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 bonbon.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une maison hantée.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une sorcière.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une bougie.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une citrouille.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 chat.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une chauve-souris.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 fantôme.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 chapeau.</a:t>
            </a:r>
          </a:p>
          <a:p>
            <a:pPr indent="-514350" marL="514350">
              <a:buFont typeface="+mj-lt"/>
              <a:buAutoNum type="arabicPeriod"/>
            </a:pPr>
            <a:r>
              <a:rPr lang="en-GB">
                <a:uFillTx/>
                <a:latin charset="0" panose="020B0502020202020204" pitchFamily="34" typeface="Century Gothic"/>
              </a:rPr>
              <a:t>Il y a un balai.</a:t>
            </a:r>
          </a:p>
          <a:p>
            <a:endParaRPr lang="en-GB">
              <a:uFillTx/>
              <a:latin charset="0" panose="020B0502020202020204" pitchFamily="34" typeface="Century Gothic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tree, clock  Description automatically generated" id="11" name="Picture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67379" y="3546171"/>
            <a:ext cx="2447922" cy="1223961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13" name="Picture 1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0698" y="4986335"/>
            <a:ext cx="1014153" cy="1524001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plate  Description automatically generated" id="15" name="Picture 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0698" y="133578"/>
            <a:ext cx="1269076" cy="1524000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17" name="Picture 1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28130" y="1825625"/>
            <a:ext cx="1432296" cy="1223962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hat, room, shirt  Description automatically generated" id="19" name="Picture 1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19951" y="5118099"/>
            <a:ext cx="1648023" cy="1438275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clock, drawing  Description automatically generated" id="21" name="Picture 2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7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44567" y="3162104"/>
            <a:ext cx="1074420" cy="1143000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lamp  Description automatically generated" id="23" name="Picture 2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8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384021" y="5160737"/>
            <a:ext cx="1047750" cy="1190625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25" name="Picture 2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9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06585" y="379134"/>
            <a:ext cx="728663" cy="205520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umbrella  Description automatically generated" id="27" name="Picture 2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0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334625" y="3649209"/>
            <a:ext cx="1457325" cy="988331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29" name="Picture 2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1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10863544" y="2081211"/>
            <a:ext cx="488762" cy="1262062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umbrella  Description automatically generated" id="31" name="Picture 3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848850" y="313531"/>
            <a:ext cx="2118093" cy="142875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02593" y="128865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57413" y="1998509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D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TextBox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191721" y="478040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C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TextBox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52949" y="3198167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G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extBox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473739" y="1998509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TextBox 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8519977" y="478040"/>
            <a:ext cx="1945740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B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TextBox 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328559" y="3499571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H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TextBox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62539" y="3256220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F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TextBox 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62540" y="5160737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I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TextBox 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64275" y="5160737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J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TextBox 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189444" y="5118099"/>
            <a:ext cx="290361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lang="en-GB" sz="2400">
                <a:uFillTx/>
                <a:latin charset="0" panose="020B0502020202020204" pitchFamily="34" typeface="Century Gothic"/>
              </a:rPr>
              <a:t>K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plate  Description automatically generated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86074" y="208625"/>
            <a:ext cx="3963198" cy="4759301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: Rounded Corners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7654" y="5705504"/>
            <a:ext cx="11996936" cy="1047565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400">
                <a:uFillTx/>
              </a:rPr>
              <a:t>Il y a un chat.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Content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3225" y="81164"/>
            <a:ext cx="5674600" cy="677683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lang="en-GB">
              <a:uFillTx/>
            </a:endParaRPr>
          </a:p>
          <a:p>
            <a:endParaRPr lang="en-GB">
              <a:uFillTx/>
            </a:endParaRPr>
          </a:p>
          <a:p>
            <a:endParaRPr lang="en-GB">
              <a:uFillTx/>
            </a:endParaRPr>
          </a:p>
          <a:p>
            <a:pPr indent="0" marL="0">
              <a:buNone/>
            </a:pPr>
            <a:endParaRPr lang="en-GB" sz="2600">
              <a:uFillTx/>
              <a:latin charset="0" panose="020B0502020202020204" pitchFamily="34" typeface="Century Gothic"/>
            </a:endParaRPr>
          </a:p>
          <a:p>
            <a:pPr indent="0" marL="0">
              <a:buNone/>
            </a:pPr>
            <a:r>
              <a:rPr lang="en-GB" sz="2600">
                <a:uFillTx/>
                <a:latin charset="0" panose="020B0502020202020204" pitchFamily="34" typeface="Century Gothic"/>
              </a:rPr>
              <a:t>Il y a combien de bougies?</a:t>
            </a:r>
          </a:p>
          <a:p>
            <a:pPr indent="0" marL="0">
              <a:buNone/>
            </a:pPr>
            <a:r>
              <a:rPr lang="en-GB" sz="2600">
                <a:uFillTx/>
                <a:latin charset="0" panose="020B0502020202020204" pitchFamily="34" typeface="Century Gothic"/>
              </a:rPr>
              <a:t>Il y a combien de citrouilles?</a:t>
            </a:r>
          </a:p>
          <a:p>
            <a:pPr indent="0" marL="0">
              <a:buNone/>
            </a:pPr>
            <a:r>
              <a:rPr lang="en-GB" sz="2600">
                <a:uFillTx/>
                <a:latin charset="0" panose="020B0502020202020204" pitchFamily="34" typeface="Century Gothic"/>
              </a:rPr>
              <a:t>Il y a combien de chats?</a:t>
            </a:r>
          </a:p>
          <a:p>
            <a:pPr indent="0" marL="0">
              <a:buNone/>
            </a:pPr>
            <a:r>
              <a:rPr lang="en-GB" sz="2600">
                <a:uFillTx/>
                <a:latin charset="0" panose="020B0502020202020204" pitchFamily="34" typeface="Century Gothic"/>
              </a:rPr>
              <a:t>Il y a combien de monstres?</a:t>
            </a:r>
          </a:p>
          <a:p>
            <a:pPr indent="0" marL="0">
              <a:buNone/>
            </a:pPr>
            <a:r>
              <a:rPr lang="en-GB" sz="2600">
                <a:uFillTx/>
                <a:latin charset="0" panose="020B0502020202020204" pitchFamily="34" typeface="Century Gothic"/>
              </a:rPr>
              <a:t>Il y a combien de squelettes?</a:t>
            </a:r>
          </a:p>
          <a:p>
            <a:pPr indent="0" marL="0">
              <a:buNone/>
            </a:pPr>
            <a:r>
              <a:rPr lang="en-GB" sz="2600">
                <a:uFillTx/>
                <a:latin charset="0" panose="020B0502020202020204" pitchFamily="34" typeface="Century Gothic"/>
              </a:rPr>
              <a:t>Il y a combien de fantômes?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r="3749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4436" y="294536"/>
            <a:ext cx="6978789" cy="64823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"/>
    </p:bld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4471" y="4298470"/>
            <a:ext cx="12057529" cy="186458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Autofit/>
          </a:bodyPr>
          <a:lstStyle/>
          <a:p>
            <a:pPr algn="l"/>
            <a:r>
              <a:rPr lang="en-GB" sz="3200" u="sng">
                <a:uFillTx/>
                <a:latin charset="0" panose="020B0502020202020204" pitchFamily="34" typeface="Century Gothic"/>
              </a:rPr>
              <a:t>C’est quelle photo?</a:t>
            </a:r>
            <a:br>
              <a:rPr lang="en-GB" sz="3200" u="sng">
                <a:uFillTx/>
                <a:latin charset="0" panose="020B0502020202020204" pitchFamily="34" typeface="Century Gothic"/>
              </a:rPr>
            </a:br>
            <a:br>
              <a:rPr lang="en-GB" sz="3200" u="sng">
                <a:uFillTx/>
                <a:latin charset="0" panose="020B0502020202020204" pitchFamily="34" typeface="Century Gothic"/>
              </a:rPr>
            </a:br>
            <a:r>
              <a:rPr lang="en-GB" sz="3200">
                <a:uFillTx/>
                <a:latin charset="0" panose="020B0502020202020204" pitchFamily="34" typeface="Century Gothic"/>
              </a:rPr>
              <a:t>A. Sur la photo il y a six citrouilles.</a:t>
            </a:r>
            <a:br>
              <a:rPr lang="en-GB" sz="3200">
                <a:uFillTx/>
                <a:latin charset="0" panose="020B0502020202020204" pitchFamily="34" typeface="Century Gothic"/>
              </a:rPr>
            </a:br>
            <a:r>
              <a:rPr lang="en-GB" sz="3200">
                <a:uFillTx/>
                <a:latin charset="0" panose="020B0502020202020204" pitchFamily="34" typeface="Century Gothic"/>
              </a:rPr>
              <a:t>B. Sur la photo il y a une maison hantée.</a:t>
            </a:r>
            <a:br>
              <a:rPr lang="en-GB" sz="3200">
                <a:uFillTx/>
                <a:latin charset="0" panose="020B0502020202020204" pitchFamily="34" typeface="Century Gothic"/>
              </a:rPr>
            </a:br>
            <a:r>
              <a:rPr lang="en-GB" sz="3200">
                <a:uFillTx/>
                <a:latin charset="0" panose="020B0502020202020204" pitchFamily="34" typeface="Century Gothic"/>
              </a:rPr>
              <a:t>C. Sur la photo il y a deux filles. </a:t>
            </a:r>
            <a:br>
              <a:rPr lang="en-GB" sz="3200">
                <a:uFillTx/>
                <a:latin charset="0" panose="020B0502020202020204" pitchFamily="34" typeface="Century Gothic"/>
              </a:rPr>
            </a:br>
            <a:r>
              <a:rPr lang="en-GB" sz="3200">
                <a:uFillTx/>
                <a:latin charset="0" panose="020B0502020202020204" pitchFamily="34" typeface="Century Gothic"/>
              </a:rPr>
              <a:t> </a:t>
            </a:r>
            <a:br>
              <a:rPr lang="en-GB" sz="3200">
                <a:uFillTx/>
                <a:latin charset="0" panose="020B0502020202020204" pitchFamily="34" typeface="Century Gothic"/>
              </a:rPr>
            </a:br>
            <a:endParaRPr lang="en-GB" sz="3200">
              <a:uFillTx/>
              <a:latin charset="0" panose="020B0502020202020204" pitchFamily="34" typeface="Century Gothic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erson wearing a costume  Description automatically generated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-3" l="21750" r="1149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5336" y="997486"/>
            <a:ext cx="2971800" cy="2971800"/>
          </a:xfrm>
          <a:custGeom>
            <a:avLst/>
            <a:gdLst>
              <a:gd fmla="*/ 1485900 w 2971800" name="connsiteX0"/>
              <a:gd fmla="*/ 0 h 2971800" name="connsiteY0"/>
              <a:gd fmla="*/ 2971800 w 2971800" name="connsiteX1"/>
              <a:gd fmla="*/ 1485900 h 2971800" name="connsiteY1"/>
              <a:gd fmla="*/ 1485900 w 2971800" name="connsiteX2"/>
              <a:gd fmla="*/ 2971800 h 2971800" name="connsiteY2"/>
              <a:gd fmla="*/ 0 w 2971800" name="connsiteX3"/>
              <a:gd fmla="*/ 1485900 h 2971800" name="connsiteY3"/>
              <a:gd fmla="*/ 1485900 w 2971800" name="connsiteX4"/>
              <a:gd fmla="*/ 0 h 2971800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971800" w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large building  Description automatically generated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l="14950" r="1005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10101" y="997486"/>
            <a:ext cx="2971800" cy="2971800"/>
          </a:xfrm>
          <a:custGeom>
            <a:avLst/>
            <a:gdLst>
              <a:gd fmla="*/ 1485900 w 2971800" name="connsiteX0"/>
              <a:gd fmla="*/ 0 h 2971800" name="connsiteY0"/>
              <a:gd fmla="*/ 2971800 w 2971800" name="connsiteX1"/>
              <a:gd fmla="*/ 1485900 h 2971800" name="connsiteY1"/>
              <a:gd fmla="*/ 1485900 w 2971800" name="connsiteX2"/>
              <a:gd fmla="*/ 2971800 h 2971800" name="connsiteY2"/>
              <a:gd fmla="*/ 0 w 2971800" name="connsiteX3"/>
              <a:gd fmla="*/ 1485900 h 2971800" name="connsiteY3"/>
              <a:gd fmla="*/ 1485900 w 2971800" name="connsiteX4"/>
              <a:gd fmla="*/ 0 h 2971800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971800" w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light, lamp, object, orange  Description automatically generated" id="9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-3" l="15317" r="1793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24865" y="997486"/>
            <a:ext cx="2971800" cy="2971800"/>
          </a:xfrm>
          <a:custGeom>
            <a:avLst/>
            <a:gdLst>
              <a:gd fmla="*/ 1485900 w 2971800" name="connsiteX0"/>
              <a:gd fmla="*/ 0 h 2971800" name="connsiteY0"/>
              <a:gd fmla="*/ 2971800 w 2971800" name="connsiteX1"/>
              <a:gd fmla="*/ 1485900 h 2971800" name="connsiteY1"/>
              <a:gd fmla="*/ 1485900 w 2971800" name="connsiteX2"/>
              <a:gd fmla="*/ 2971800 h 2971800" name="connsiteY2"/>
              <a:gd fmla="*/ 0 w 2971800" name="connsiteX3"/>
              <a:gd fmla="*/ 1485900 h 2971800" name="connsiteY3"/>
              <a:gd fmla="*/ 1485900 w 2971800" name="connsiteX4"/>
              <a:gd fmla="*/ 0 h 2971800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971800" w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Oval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94271" y="285135"/>
            <a:ext cx="452284" cy="383167"/>
          </a:xfrm>
          <a:prstGeom prst="ellipse">
            <a:avLst/>
          </a:prstGeom>
          <a:solidFill>
            <a:schemeClr val="tx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>
                <a:solidFill>
                  <a:schemeClr val="bg1"/>
                </a:solidFill>
                <a:uFillTx/>
              </a:rPr>
              <a:t>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Oval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69858" y="295773"/>
            <a:ext cx="452284" cy="383167"/>
          </a:xfrm>
          <a:prstGeom prst="ellipse">
            <a:avLst/>
          </a:prstGeom>
          <a:solidFill>
            <a:schemeClr val="tx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>
                <a:solidFill>
                  <a:schemeClr val="bg1"/>
                </a:solidFill>
                <a:uFillTx/>
              </a:rPr>
              <a:t>2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Oval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84623" y="311778"/>
            <a:ext cx="452284" cy="383167"/>
          </a:xfrm>
          <a:prstGeom prst="ellipse">
            <a:avLst/>
          </a:prstGeom>
          <a:solidFill>
            <a:schemeClr val="tx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>
                <a:solidFill>
                  <a:schemeClr val="bg1"/>
                </a:solidFill>
                <a:uFillTx/>
              </a:rPr>
              <a:t>3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675" y="153016"/>
            <a:ext cx="4639055" cy="167660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 fontScale="90000"/>
          </a:bodyPr>
          <a:lstStyle/>
          <a:p>
            <a:r>
              <a:rPr b="1" lang="en-US" sz="4000" u="sng">
                <a:uFillTx/>
                <a:latin charset="0" panose="020B0502020202020204" pitchFamily="34" typeface="Century Gothic"/>
              </a:rPr>
              <a:t>Vrai ou Faux?</a:t>
            </a:r>
            <a:br>
              <a:rPr b="1" lang="en-US" sz="4000" u="sng">
                <a:uFillTx/>
                <a:latin charset="0" panose="020B0502020202020204" pitchFamily="34" typeface="Century Gothic"/>
              </a:rPr>
            </a:br>
            <a:br>
              <a:rPr lang="en-US" sz="4000">
                <a:uFillTx/>
                <a:latin charset="0" panose="020B0502020202020204" pitchFamily="34" typeface="Century Gothic"/>
              </a:rPr>
            </a:br>
            <a:r>
              <a:rPr lang="en-US" sz="3600" u="sng">
                <a:uFillTx/>
                <a:latin charset="0" panose="020B0502020202020204" pitchFamily="34" typeface="Century Gothic"/>
              </a:rPr>
              <a:t>Qu’est-ce que vous pensez?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Conten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675" y="2266949"/>
            <a:ext cx="4406940" cy="459105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indent="0" marL="0">
              <a:buNone/>
            </a:pPr>
            <a:r>
              <a:rPr lang="en-US" sz="2400">
                <a:uFillTx/>
                <a:latin charset="0" panose="020B0502020202020204" pitchFamily="34" typeface="Century Gothic"/>
              </a:rPr>
              <a:t>Sur la photo il y a un squelette avec les yeux bleus.</a:t>
            </a:r>
          </a:p>
          <a:p>
            <a:pPr indent="0" marL="0">
              <a:buNone/>
            </a:pPr>
            <a:endParaRPr lang="en-US" sz="2400">
              <a:uFillTx/>
              <a:latin charset="0" panose="020B0502020202020204" pitchFamily="34" typeface="Century Gothic"/>
            </a:endParaRPr>
          </a:p>
          <a:p>
            <a:pPr indent="0" marL="0">
              <a:buNone/>
            </a:pPr>
            <a:r>
              <a:rPr lang="en-US" sz="2400">
                <a:uFillTx/>
                <a:latin charset="0" panose="020B0502020202020204" pitchFamily="34" typeface="Century Gothic"/>
              </a:rPr>
              <a:t>Il a les cheveux blonds.</a:t>
            </a:r>
          </a:p>
          <a:p>
            <a:pPr indent="0" marL="0">
              <a:buNone/>
            </a:pPr>
            <a:endParaRPr lang="en-US" sz="2400">
              <a:uFillTx/>
              <a:latin charset="0" panose="020B0502020202020204" pitchFamily="34" typeface="Century Gothic"/>
            </a:endParaRPr>
          </a:p>
          <a:p>
            <a:pPr indent="0" marL="0">
              <a:buNone/>
            </a:pPr>
            <a:r>
              <a:rPr lang="en-US" sz="2400">
                <a:uFillTx/>
                <a:latin charset="0" panose="020B0502020202020204" pitchFamily="34" typeface="Century Gothic"/>
              </a:rPr>
              <a:t>Je crois que le squelette sourit.</a:t>
            </a:r>
          </a:p>
          <a:p>
            <a:pPr indent="0" marL="0">
              <a:buNone/>
            </a:pPr>
            <a:endParaRPr lang="en-US" sz="2400">
              <a:uFillTx/>
              <a:latin charset="0" panose="020B0502020202020204" pitchFamily="34" typeface="Century Gothic"/>
            </a:endParaRPr>
          </a:p>
          <a:p>
            <a:pPr indent="0" marL="0">
              <a:buNone/>
            </a:pPr>
            <a:r>
              <a:rPr lang="en-US" sz="2400">
                <a:uFillTx/>
                <a:latin charset="0" panose="020B0502020202020204" pitchFamily="34" typeface="Century Gothic"/>
              </a:rPr>
              <a:t>C’est une photo bizarre!</a:t>
            </a:r>
          </a:p>
          <a:p>
            <a:pPr indent="0" marL="0">
              <a:buNone/>
            </a:pPr>
            <a:endParaRPr lang="en-US" sz="1800">
              <a:uFillTx/>
              <a:latin charset="0" panose="020B0502020202020204" pitchFamily="34" typeface="Century Gothic"/>
            </a:endParaRPr>
          </a:p>
          <a:p>
            <a:pPr indent="0" marL="0">
              <a:buNone/>
            </a:pPr>
            <a:endParaRPr lang="en-US" sz="1800">
              <a:uFillTx/>
              <a:latin charset="0" panose="020B0502020202020204" pitchFamily="34" typeface="Century Gothi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Rectangle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AdjustHandles="1" noChangeArrowheads="1" noChangeAspect="1" noChangeShapeType="1" noEditPoints="1" noGrp="1" noMove="1" noResize="1" noRot="1" noTextEdi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Rounded Rectangle 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AdjustHandles="1" noChangeArrowheads="1" noChangeAspect="1" noChangeShapeType="1" noEditPoints="1" noGrp="1" noMove="1" noResize="1" noRot="1" noTextEdi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18267" y="559407"/>
            <a:ext cx="6594522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150" dir="5400000" dist="19050" rotWithShape="0">
              <a:srgbClr val="000000">
                <a:alpha val="63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mammal, animal, sitting, priest  Description automatically generated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28462" r="-2" t="1428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4639055" cy="230586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lang="en-GB" sz="3600" u="sng">
                <a:uFillTx/>
                <a:latin charset="0" panose="020B0502020202020204" pitchFamily="34" typeface="Century Gothic"/>
              </a:rPr>
              <a:t>Vrai ou Faux?</a:t>
            </a:r>
            <a:br>
              <a:rPr lang="en-GB" sz="3600">
                <a:uFillTx/>
                <a:latin charset="0" panose="020B0502020202020204" pitchFamily="34" typeface="Century Gothic"/>
              </a:rPr>
            </a:br>
            <a:br>
              <a:rPr lang="en-GB" sz="3600">
                <a:uFillTx/>
                <a:latin charset="0" panose="020B0502020202020204" pitchFamily="34" typeface="Century Gothic"/>
              </a:rPr>
            </a:br>
            <a:r>
              <a:rPr lang="en-GB" sz="3600" u="sng">
                <a:uFillTx/>
                <a:latin charset="0" panose="020B0502020202020204" pitchFamily="34" typeface="Century Gothic"/>
              </a:rPr>
              <a:t>Qu’est-ce que vous pensez?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486024"/>
            <a:ext cx="4639056" cy="43719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 indent="0" marL="0">
              <a:buNone/>
            </a:pPr>
            <a:r>
              <a:rPr lang="en-US" sz="2400">
                <a:uFillTx/>
                <a:latin charset="0" panose="020B0502020202020204" pitchFamily="34" typeface="Century Gothic"/>
              </a:rPr>
              <a:t>Sur la photo il y a une sorcière avec son chat.</a:t>
            </a:r>
          </a:p>
          <a:p>
            <a:pPr indent="0" marL="0">
              <a:buNone/>
            </a:pPr>
            <a:endParaRPr lang="en-US" sz="2400">
              <a:uFillTx/>
              <a:latin charset="0" panose="020B0502020202020204" pitchFamily="34" typeface="Century Gothic"/>
            </a:endParaRPr>
          </a:p>
          <a:p>
            <a:pPr indent="0" marL="0">
              <a:buNone/>
            </a:pPr>
            <a:r>
              <a:rPr lang="en-US" sz="2400">
                <a:uFillTx/>
                <a:latin charset="0" panose="020B0502020202020204" pitchFamily="34" typeface="Century Gothic"/>
              </a:rPr>
              <a:t>Elle a les cheveux longs et ondulés.</a:t>
            </a:r>
          </a:p>
          <a:p>
            <a:pPr indent="0" marL="0">
              <a:buNone/>
            </a:pPr>
            <a:endParaRPr lang="en-US" sz="2400">
              <a:uFillTx/>
              <a:latin charset="0" panose="020B0502020202020204" pitchFamily="34" typeface="Century Gothic"/>
            </a:endParaRPr>
          </a:p>
          <a:p>
            <a:pPr indent="0" marL="0">
              <a:buNone/>
            </a:pPr>
            <a:r>
              <a:rPr lang="en-US" sz="2400">
                <a:uFillTx/>
                <a:latin charset="0" panose="020B0502020202020204" pitchFamily="34" typeface="Century Gothic"/>
              </a:rPr>
              <a:t>Elle est dans une maison hantée.</a:t>
            </a:r>
          </a:p>
          <a:p>
            <a:pPr indent="0" marL="0">
              <a:buNone/>
            </a:pPr>
            <a:endParaRPr lang="en-US" sz="2400">
              <a:uFillTx/>
              <a:latin charset="0" panose="020B0502020202020204" pitchFamily="34" typeface="Century Gothic"/>
            </a:endParaRPr>
          </a:p>
          <a:p>
            <a:pPr indent="0" marL="0">
              <a:buNone/>
            </a:pPr>
            <a:r>
              <a:rPr lang="en-US" sz="2400">
                <a:uFillTx/>
                <a:latin charset="0" panose="020B0502020202020204" pitchFamily="34" typeface="Century Gothic"/>
              </a:rPr>
              <a:t>La maison est décorée pour Halloween.</a:t>
            </a:r>
          </a:p>
          <a:p>
            <a:endParaRPr lang="en-US" sz="1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erson standing in a room  Description automatically generated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-1" l="14368" r="1211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lamp  Description automatically generated" id="22" name="Picture 2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84581" y="245197"/>
            <a:ext cx="3766108" cy="4279669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: Rounded Corners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7258" y="5748291"/>
            <a:ext cx="11997483" cy="1109709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une citrouille.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hat, room, shirt  Description automatically generated" id="18" name="Picture 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69609" y="455189"/>
            <a:ext cx="4448162" cy="3882033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: Rounded Corners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6430" y="5637320"/>
            <a:ext cx="11725483" cy="1012054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 chapeau.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12" name="Picture 1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3783" y="355376"/>
            <a:ext cx="3044434" cy="4574969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: Rounded Corner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532" y="5672831"/>
            <a:ext cx="11966019" cy="1109709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 balai.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tree, clock  Description automatically generated" id="10" name="Picture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34652" y="182112"/>
            <a:ext cx="9569832" cy="4784915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: Rounded Corner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532" y="5672831"/>
            <a:ext cx="11941306" cy="1109709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une chauve-souris.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16" name="Picture 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86876" y="394057"/>
            <a:ext cx="5366263" cy="4585716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: Rounded Corner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1246" y="5623404"/>
            <a:ext cx="11953661" cy="1109709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4000">
                <a:uFillTx/>
              </a:rPr>
              <a:t>Il y a un fantôme.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plate  Description automatically generated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52849" y="643467"/>
            <a:ext cx="2061543" cy="247565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lamp  Description automatically generated" id="22" name="Picture 2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21933" y="650497"/>
            <a:ext cx="2172388" cy="246862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hat, room, shirt  Description automatically generated" id="18" name="Picture 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25654" y="650497"/>
            <a:ext cx="2828630" cy="246862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12" name="Picture 1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52641" y="3748194"/>
            <a:ext cx="1644758" cy="2471631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tree, clock  Description automatically generated" id="10" name="Picture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05433" y="4214937"/>
            <a:ext cx="3217333" cy="1608666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16" name="Picture 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7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97916" y="3755224"/>
            <a:ext cx="2884107" cy="2464601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Rectangle: Rounded Corners 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97399" y="1899821"/>
            <a:ext cx="5980211" cy="2788074"/>
          </a:xfrm>
          <a:prstGeom prst="roundRect">
            <a:avLst/>
          </a:prstGeom>
          <a:solidFill>
            <a:srgbClr val="435494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en-GB" sz="8000">
                <a:uFillTx/>
              </a:rPr>
              <a:t>Splat!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24"/>
    </p:bld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plate  Description automatically generated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52849" y="643467"/>
            <a:ext cx="2061543" cy="247565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lamp  Description automatically generated" id="22" name="Picture 2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21933" y="650497"/>
            <a:ext cx="2172388" cy="246862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hat, room, shirt  Description automatically generated" id="18" name="Picture 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25654" y="650497"/>
            <a:ext cx="2828630" cy="246862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12" name="Picture 1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52641" y="3748194"/>
            <a:ext cx="1644758" cy="2471631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tree, clock  Description automatically generated" id="10" name="Picture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7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05433" y="4214937"/>
            <a:ext cx="3217333" cy="1608666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close up of a logo  Description automatically generated" id="16" name="Picture 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8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97916" y="3755224"/>
            <a:ext cx="2884107" cy="2464601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488</Words>
  <Application>Microsoft Office PowerPoint</Application>
  <PresentationFormat>Widescreen</PresentationFormat>
  <Paragraphs>93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Chef d’orchestre</vt:lpstr>
      <vt:lpstr>Chef d’orchestre</vt:lpstr>
      <vt:lpstr>PowerPoint Presentation</vt:lpstr>
      <vt:lpstr>PowerPoint Presentation</vt:lpstr>
      <vt:lpstr>C’est quelle photo?  A. Sur la photo il y a six citrouilles. B. Sur la photo il y a une maison hantée. C. Sur la photo il y a deux filles. Une des filles dort!   </vt:lpstr>
      <vt:lpstr>Vrai ou Faux?  Qu’est-ce que vous pensez?</vt:lpstr>
      <vt:lpstr>Vrai ou Faux?  Qu’est-ce que vous pensez?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quelle photo?  Sur la photo il y a six citrouilles. Sur la photo il y a une maison hantée. Sur la photo il y a deux filles qui se déguisent.</dc:title>
  <dc:creator>Jenny Jaye</dc:creator>
  <cp:lastModifiedBy>Jenny Jaye</cp:lastModifiedBy>
  <cp:revision>17</cp:revision>
  <dcterms:created xsi:type="dcterms:W3CDTF">2019-10-20T18:02:13Z</dcterms:created>
  <dcterms:modified xsi:type="dcterms:W3CDTF">2019-10-26T10:56:07Z</dcterms:modified>
</cp:coreProperties>
</file>