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529" r:id="rId2"/>
    <p:sldId id="530" r:id="rId3"/>
    <p:sldId id="531" r:id="rId4"/>
    <p:sldId id="532" r:id="rId5"/>
    <p:sldId id="533" r:id="rId6"/>
    <p:sldId id="534" r:id="rId7"/>
    <p:sldId id="536" r:id="rId8"/>
    <p:sldId id="535" r:id="rId9"/>
    <p:sldId id="537" r:id="rId10"/>
    <p:sldId id="539" r:id="rId11"/>
    <p:sldId id="538" r:id="rId12"/>
    <p:sldId id="540" r:id="rId13"/>
    <p:sldId id="541" r:id="rId14"/>
    <p:sldId id="542" r:id="rId15"/>
    <p:sldId id="543" r:id="rId16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5494"/>
    <a:srgbClr val="FF0066"/>
    <a:srgbClr val="F6510A"/>
    <a:srgbClr val="FF33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FD42E1B-E151-4048-8297-F0A5086114B3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BBBF6C7-A394-48D8-853A-84ACEEA61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487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AAD8-77EF-4B90-B5E2-052E8E493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35B5D-900B-40B2-896E-6A8DED39A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7B2C7-D3D5-4212-9FCB-2CC572FE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F679B-7C25-45DF-9FB3-34446E7B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6FC8D-98BE-4491-A123-EFFD56CC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07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67A7D-D62F-4D73-A346-631D2DDB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C4DE2-A787-41D7-A613-82FD01222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D9FC5-A93A-4530-9890-3B4F498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C846D-273A-4B30-83B6-18D920AD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91563-7E0F-4844-B855-42CDEC18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79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546385-81FF-4B7F-A9E1-6F83D131C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10B9C-EC97-4837-8C70-31F5C5D4B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80906-F7D5-4812-8F34-612AC2F26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15C07-66A6-4D4F-84A8-5BC26AC2D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3DD2B-D11F-4088-B8BD-595940D3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97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91C6-6E4F-4B4C-9D0F-F1AD44DE7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5757-3F44-4DD3-9276-1FE217DA4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4E488-2680-4D7E-8401-8A3BCE27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219B3-B646-4D5E-8269-D791C460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AB68B-117B-4D7C-AE63-C7839E5D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99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6713C-845C-4527-9FD9-713A3B487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60E85-9B5A-425D-8536-1F7110104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4AD59-2F41-4ABD-AE80-C374597F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4F03-5D77-4017-9942-AEA74EF6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ADBAC-F0E7-4030-9A69-6492E049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76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1115-E5FC-4F8A-989B-C678A0967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2A4CE-A7D1-4464-A96A-B54AFC502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29EC9-828C-4674-927F-0F7081014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16790-F00B-4237-9073-57BAA99D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24A5E-3D45-4276-A90F-C42E81FC6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311E0-86F6-43E0-A068-57C4C67B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752A7-6070-443B-84AF-0BAF86F0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C1B80-828E-4619-8E04-9343EB985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CD79C-DD16-4672-8136-ABA3B3780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AE2710-6BEB-470F-8EEE-8CEB8EC82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28FA1-8052-4B7D-9991-7EA1AC10B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9C72E2-6AF6-47B1-BA3A-3199AF34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306A26-B92F-4651-85B7-FB08F0373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F838A-44BC-40FD-8871-33924A11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64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7251-B84B-4757-B117-0DF2B05E5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6C2B9D-A880-454B-9BA7-AD6261D7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327058-B96C-4439-B453-2CD51B78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E0105-B517-4870-8F52-54E0F53A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5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32994D-04C9-44C3-AF72-9955FB4A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98AD14-59BA-4B33-9529-77DD831C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43C7E-47D5-4D4D-A8D4-EE1CABE6A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1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93306-D7A2-4876-80B3-426349BF9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760A2-110E-4846-BE63-A1802CD04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B536E-33FE-474D-9210-551441F4E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D8BEA-FF1D-4767-A500-338BCF431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10142-71F6-4ABF-BECF-B234E6B6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E55B7-8839-4CE9-86D3-C3BB1750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44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469A-DE1A-4D1B-BBC8-D78CC8CC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CEA81C-58BF-44DB-8204-41FF9EEF5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0EA47-DA00-4A12-A726-732C59732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123D2-D715-4F0A-B7AD-2A37E9EB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CE453-C5A2-48A0-AE36-AD462580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DECA1-052B-485D-BB23-213B7E56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88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D96D7-1B9F-4401-BDDF-2A7D440E6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35FF3-2FFE-43ED-8BAD-8EEFBE81F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9F08F-229E-4C76-B68C-C79EDF0F7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E462-5F09-41FB-A416-DBC477B65A9D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63B6F-5427-4D39-8E60-19062C360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40847-9358-4829-95D9-1A426FEDC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18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00460D-9595-47DA-B530-601A0B733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864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820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988D1C-7E90-493E-95F5-BAE658C03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660" y="935629"/>
            <a:ext cx="4876800" cy="3638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C3585CD-A251-40D9-9DFA-A4588DCFB4E8}"/>
              </a:ext>
            </a:extLst>
          </p:cNvPr>
          <p:cNvSpPr txBox="1"/>
          <p:nvPr/>
        </p:nvSpPr>
        <p:spPr>
          <a:xfrm>
            <a:off x="433633" y="301657"/>
            <a:ext cx="3987538" cy="369332"/>
          </a:xfrm>
          <a:prstGeom prst="rect">
            <a:avLst/>
          </a:prstGeom>
          <a:solidFill>
            <a:srgbClr val="F6510A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Words that don’t exist in English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55D08CF3-FD27-4A0B-A1AF-0853E14A22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7361" y="3436856"/>
            <a:ext cx="283666" cy="28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3BEB8F-3493-425E-AAC7-873D5784A660}"/>
              </a:ext>
            </a:extLst>
          </p:cNvPr>
          <p:cNvSpPr txBox="1"/>
          <p:nvPr/>
        </p:nvSpPr>
        <p:spPr>
          <a:xfrm>
            <a:off x="121896" y="4130933"/>
            <a:ext cx="5116327" cy="707886"/>
          </a:xfrm>
          <a:prstGeom prst="rect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</a:rPr>
              <a:t>Saudade</a:t>
            </a:r>
            <a:endParaRPr lang="en-GB" sz="23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224C83-9CFF-48D8-AA35-81AFCF8D1C12}"/>
              </a:ext>
            </a:extLst>
          </p:cNvPr>
          <p:cNvSpPr txBox="1"/>
          <p:nvPr/>
        </p:nvSpPr>
        <p:spPr>
          <a:xfrm>
            <a:off x="5617360" y="995791"/>
            <a:ext cx="6332979" cy="3683207"/>
          </a:xfrm>
          <a:prstGeom prst="roundRect">
            <a:avLst/>
          </a:prstGeom>
          <a:ln w="28575">
            <a:solidFill>
              <a:srgbClr val="43549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n-GB" dirty="0">
                <a:latin typeface="Century Gothic" panose="020B0502020202020204" pitchFamily="34" charset="0"/>
              </a:rPr>
              <a:t>The fate between two people.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n-GB" dirty="0">
                <a:latin typeface="Century Gothic" panose="020B0502020202020204" pitchFamily="34" charset="0"/>
              </a:rPr>
              <a:t>A </a:t>
            </a:r>
            <a:r>
              <a:rPr lang="en-GB" dirty="0" err="1">
                <a:latin typeface="Century Gothic" panose="020B0502020202020204" pitchFamily="34" charset="0"/>
              </a:rPr>
              <a:t>heartwarming</a:t>
            </a:r>
            <a:r>
              <a:rPr lang="en-GB" dirty="0">
                <a:latin typeface="Century Gothic" panose="020B0502020202020204" pitchFamily="34" charset="0"/>
              </a:rPr>
              <a:t> story that moved you to tears.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n-GB" dirty="0">
                <a:latin typeface="Century Gothic" panose="020B0502020202020204" pitchFamily="34" charset="0"/>
              </a:rPr>
              <a:t>The feeling of longing for an absent something or someone that you love but might never return.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n-GB" dirty="0">
                <a:latin typeface="Century Gothic" panose="020B0502020202020204" pitchFamily="34" charset="0"/>
              </a:rPr>
              <a:t>The feeling that comes from not being in one’s home country; being a foreigner.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83F2953-6793-4D17-A305-DAC833805032}"/>
              </a:ext>
            </a:extLst>
          </p:cNvPr>
          <p:cNvSpPr/>
          <p:nvPr/>
        </p:nvSpPr>
        <p:spPr>
          <a:xfrm>
            <a:off x="5759194" y="2478380"/>
            <a:ext cx="5988858" cy="882493"/>
          </a:xfrm>
          <a:prstGeom prst="roundRect">
            <a:avLst/>
          </a:prstGeom>
          <a:noFill/>
          <a:ln w="28575">
            <a:solidFill>
              <a:srgbClr val="F651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FC5282-E7AC-40AC-978E-F3846A3897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4" y="5695950"/>
            <a:ext cx="12163136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5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913E10-93D0-48A2-BECA-67D231124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235" y="1114255"/>
            <a:ext cx="4819650" cy="36099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C3585CD-A251-40D9-9DFA-A4588DCFB4E8}"/>
              </a:ext>
            </a:extLst>
          </p:cNvPr>
          <p:cNvSpPr txBox="1"/>
          <p:nvPr/>
        </p:nvSpPr>
        <p:spPr>
          <a:xfrm>
            <a:off x="433633" y="301657"/>
            <a:ext cx="3987538" cy="369332"/>
          </a:xfrm>
          <a:prstGeom prst="rect">
            <a:avLst/>
          </a:prstGeom>
          <a:solidFill>
            <a:srgbClr val="F6510A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Words that don’t exist in English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55D08CF3-FD27-4A0B-A1AF-0853E14A22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7361" y="3436856"/>
            <a:ext cx="283666" cy="28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3BEB8F-3493-425E-AAC7-873D5784A660}"/>
              </a:ext>
            </a:extLst>
          </p:cNvPr>
          <p:cNvSpPr txBox="1"/>
          <p:nvPr/>
        </p:nvSpPr>
        <p:spPr>
          <a:xfrm>
            <a:off x="121897" y="4267479"/>
            <a:ext cx="5116327" cy="646331"/>
          </a:xfrm>
          <a:prstGeom prst="rect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chemeClr val="bg1"/>
                </a:solidFill>
              </a:rPr>
              <a:t>Lagom</a:t>
            </a:r>
            <a:r>
              <a:rPr lang="en-GB" b="1" dirty="0"/>
              <a:t> </a:t>
            </a:r>
            <a:endParaRPr lang="en-GB" sz="8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224C83-9CFF-48D8-AA35-81AFCF8D1C12}"/>
              </a:ext>
            </a:extLst>
          </p:cNvPr>
          <p:cNvSpPr txBox="1"/>
          <p:nvPr/>
        </p:nvSpPr>
        <p:spPr>
          <a:xfrm>
            <a:off x="5617361" y="777131"/>
            <a:ext cx="6452742" cy="4640916"/>
          </a:xfrm>
          <a:prstGeom prst="roundRect">
            <a:avLst/>
          </a:prstGeom>
          <a:ln w="28575">
            <a:solidFill>
              <a:srgbClr val="43549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Not too much, and not too little, but </a:t>
            </a:r>
            <a:r>
              <a:rPr lang="en-GB" dirty="0" err="1">
                <a:latin typeface="Century Gothic" panose="020B0502020202020204" pitchFamily="34" charset="0"/>
              </a:rPr>
              <a:t>juuuuust</a:t>
            </a:r>
            <a:r>
              <a:rPr lang="en-GB" dirty="0">
                <a:latin typeface="Century Gothic" panose="020B0502020202020204" pitchFamily="34" charset="0"/>
              </a:rPr>
              <a:t> right.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A word made for walking in the woods at night, it’s the phantom sensation of something crawling on your skin.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The urge to pinch or squeeze something that is irresistibly cute.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To make a squeaking sound by sucking air past the lips in order to gain the attention of a dog or child.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83F2953-6793-4D17-A305-DAC833805032}"/>
              </a:ext>
            </a:extLst>
          </p:cNvPr>
          <p:cNvSpPr/>
          <p:nvPr/>
        </p:nvSpPr>
        <p:spPr>
          <a:xfrm>
            <a:off x="5759194" y="1114255"/>
            <a:ext cx="5869190" cy="801279"/>
          </a:xfrm>
          <a:prstGeom prst="roundRect">
            <a:avLst/>
          </a:prstGeom>
          <a:noFill/>
          <a:ln w="28575">
            <a:solidFill>
              <a:srgbClr val="F651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BC58A5-2464-4EE4-B364-41AFC1217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80" y="5540703"/>
            <a:ext cx="12192000" cy="131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13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0D155D-31D4-4006-BD00-B27AFF32C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09" y="948384"/>
            <a:ext cx="4783502" cy="36422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C3585CD-A251-40D9-9DFA-A4588DCFB4E8}"/>
              </a:ext>
            </a:extLst>
          </p:cNvPr>
          <p:cNvSpPr txBox="1"/>
          <p:nvPr/>
        </p:nvSpPr>
        <p:spPr>
          <a:xfrm>
            <a:off x="433633" y="301657"/>
            <a:ext cx="3987538" cy="369332"/>
          </a:xfrm>
          <a:prstGeom prst="rect">
            <a:avLst/>
          </a:prstGeom>
          <a:solidFill>
            <a:srgbClr val="F6510A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Words that don’t exist in English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55D08CF3-FD27-4A0B-A1AF-0853E14A22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7361" y="3436856"/>
            <a:ext cx="283666" cy="28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3BEB8F-3493-425E-AAC7-873D5784A660}"/>
              </a:ext>
            </a:extLst>
          </p:cNvPr>
          <p:cNvSpPr txBox="1"/>
          <p:nvPr/>
        </p:nvSpPr>
        <p:spPr>
          <a:xfrm>
            <a:off x="121897" y="4267479"/>
            <a:ext cx="5116327" cy="646331"/>
          </a:xfrm>
          <a:prstGeom prst="rect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chemeClr val="bg1"/>
                </a:solidFill>
              </a:rPr>
              <a:t>Forelsket</a:t>
            </a:r>
            <a:r>
              <a:rPr lang="en-GB" b="1" dirty="0"/>
              <a:t> </a:t>
            </a:r>
            <a:endParaRPr lang="en-GB" sz="8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224C83-9CFF-48D8-AA35-81AFCF8D1C12}"/>
              </a:ext>
            </a:extLst>
          </p:cNvPr>
          <p:cNvSpPr txBox="1"/>
          <p:nvPr/>
        </p:nvSpPr>
        <p:spPr>
          <a:xfrm>
            <a:off x="5617361" y="777131"/>
            <a:ext cx="6452742" cy="4189658"/>
          </a:xfrm>
          <a:prstGeom prst="roundRect">
            <a:avLst/>
          </a:prstGeom>
          <a:ln w="28575">
            <a:solidFill>
              <a:srgbClr val="43549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The euphoria experienced as you begin to fall in love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A particular type of longing for the homeland or the romanticized past.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A sensation of great spiritual anguish, often without a specific cause; a longing with nothing to long for. 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A work of art’s mysterious power to deeply move a person</a:t>
            </a:r>
            <a:r>
              <a:rPr lang="en-GB" dirty="0"/>
              <a:t>.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83F2953-6793-4D17-A305-DAC833805032}"/>
              </a:ext>
            </a:extLst>
          </p:cNvPr>
          <p:cNvSpPr/>
          <p:nvPr/>
        </p:nvSpPr>
        <p:spPr>
          <a:xfrm>
            <a:off x="5759194" y="1074499"/>
            <a:ext cx="5949102" cy="801279"/>
          </a:xfrm>
          <a:prstGeom prst="roundRect">
            <a:avLst/>
          </a:prstGeom>
          <a:noFill/>
          <a:ln w="28575">
            <a:solidFill>
              <a:srgbClr val="F651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BF2C0B-D9FC-4DDE-A6F3-C2067493CF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67375"/>
            <a:ext cx="12274826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21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3585CD-A251-40D9-9DFA-A4588DCFB4E8}"/>
              </a:ext>
            </a:extLst>
          </p:cNvPr>
          <p:cNvSpPr txBox="1"/>
          <p:nvPr/>
        </p:nvSpPr>
        <p:spPr>
          <a:xfrm>
            <a:off x="433633" y="301657"/>
            <a:ext cx="3987538" cy="369332"/>
          </a:xfrm>
          <a:prstGeom prst="rect">
            <a:avLst/>
          </a:prstGeom>
          <a:solidFill>
            <a:srgbClr val="F6510A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Words that don’t exist in English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55D08CF3-FD27-4A0B-A1AF-0853E14A22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7361" y="3436856"/>
            <a:ext cx="283666" cy="28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A78BCF-2321-4207-B583-EE329959A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633" y="994949"/>
            <a:ext cx="4600713" cy="33508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E3BEB8F-3493-425E-AAC7-873D5784A660}"/>
              </a:ext>
            </a:extLst>
          </p:cNvPr>
          <p:cNvSpPr txBox="1"/>
          <p:nvPr/>
        </p:nvSpPr>
        <p:spPr>
          <a:xfrm>
            <a:off x="175825" y="4103096"/>
            <a:ext cx="5116327" cy="830997"/>
          </a:xfrm>
          <a:prstGeom prst="rect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bg1"/>
                </a:solidFill>
                <a:latin typeface="freight-text-pro"/>
              </a:rPr>
              <a:t>Schadenfreude</a:t>
            </a:r>
            <a:endParaRPr lang="en-GB" sz="4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224C83-9CFF-48D8-AA35-81AFCF8D1C12}"/>
              </a:ext>
            </a:extLst>
          </p:cNvPr>
          <p:cNvSpPr txBox="1"/>
          <p:nvPr/>
        </p:nvSpPr>
        <p:spPr>
          <a:xfrm>
            <a:off x="5617361" y="995791"/>
            <a:ext cx="6260412" cy="4181216"/>
          </a:xfrm>
          <a:prstGeom prst="roundRect">
            <a:avLst/>
          </a:prstGeom>
          <a:ln w="28575">
            <a:solidFill>
              <a:srgbClr val="43549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That feeling you get of homesickness for a place you’ve never ever been to!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That moment when we think of the perfect comeback long after the chance to actually use the comeback!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It means not too much and not too little, but just the right amount.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A feeling of enjoyment that comes from seeing or hearing about the troubles of other people.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83F2953-6793-4D17-A305-DAC833805032}"/>
              </a:ext>
            </a:extLst>
          </p:cNvPr>
          <p:cNvSpPr/>
          <p:nvPr/>
        </p:nvSpPr>
        <p:spPr>
          <a:xfrm>
            <a:off x="5875167" y="4200285"/>
            <a:ext cx="5793372" cy="733808"/>
          </a:xfrm>
          <a:prstGeom prst="roundRect">
            <a:avLst/>
          </a:prstGeom>
          <a:noFill/>
          <a:ln w="28575">
            <a:solidFill>
              <a:srgbClr val="F651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3B622E5-F9E8-4B15-822A-D89C79997C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4" y="5695950"/>
            <a:ext cx="12163136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65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4AF9346-CF65-406C-980A-A69478D32E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84" y="995791"/>
            <a:ext cx="4857750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C3585CD-A251-40D9-9DFA-A4588DCFB4E8}"/>
              </a:ext>
            </a:extLst>
          </p:cNvPr>
          <p:cNvSpPr txBox="1"/>
          <p:nvPr/>
        </p:nvSpPr>
        <p:spPr>
          <a:xfrm>
            <a:off x="433633" y="301657"/>
            <a:ext cx="3987538" cy="369332"/>
          </a:xfrm>
          <a:prstGeom prst="rect">
            <a:avLst/>
          </a:prstGeom>
          <a:solidFill>
            <a:srgbClr val="F6510A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Words that don’t exist in English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55D08CF3-FD27-4A0B-A1AF-0853E14A22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7361" y="3436856"/>
            <a:ext cx="283666" cy="28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3BEB8F-3493-425E-AAC7-873D5784A660}"/>
              </a:ext>
            </a:extLst>
          </p:cNvPr>
          <p:cNvSpPr txBox="1"/>
          <p:nvPr/>
        </p:nvSpPr>
        <p:spPr>
          <a:xfrm>
            <a:off x="121896" y="4130933"/>
            <a:ext cx="5116327" cy="707886"/>
          </a:xfrm>
          <a:prstGeom prst="rect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schemeClr val="bg1"/>
                </a:solidFill>
              </a:rPr>
              <a:t>Sobremesa</a:t>
            </a:r>
            <a:endParaRPr lang="en-GB" sz="23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224C83-9CFF-48D8-AA35-81AFCF8D1C12}"/>
              </a:ext>
            </a:extLst>
          </p:cNvPr>
          <p:cNvSpPr txBox="1"/>
          <p:nvPr/>
        </p:nvSpPr>
        <p:spPr>
          <a:xfrm>
            <a:off x="5617360" y="995791"/>
            <a:ext cx="6452744" cy="3721516"/>
          </a:xfrm>
          <a:prstGeom prst="roundRect">
            <a:avLst/>
          </a:prstGeom>
          <a:ln w="28575">
            <a:solidFill>
              <a:srgbClr val="43549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n-GB" dirty="0">
                <a:latin typeface="Century Gothic" panose="020B0502020202020204" pitchFamily="34" charset="0"/>
              </a:rPr>
              <a:t>Stealing things of little to no value, not because you need them but for the fun of it!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n-GB" dirty="0">
                <a:latin typeface="Century Gothic" panose="020B0502020202020204" pitchFamily="34" charset="0"/>
              </a:rPr>
              <a:t>An “inept, bungling person” who is chronically unlucky!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n-GB" dirty="0">
                <a:latin typeface="Century Gothic" panose="020B0502020202020204" pitchFamily="34" charset="0"/>
              </a:rPr>
              <a:t>Being flustered to the point of incompetence.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n-GB" dirty="0">
                <a:latin typeface="Century Gothic" panose="020B0502020202020204" pitchFamily="34" charset="0"/>
              </a:rPr>
              <a:t>The moment after eating a meal when the food is gone but the conversation is still flowing at the table.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83F2953-6793-4D17-A305-DAC833805032}"/>
              </a:ext>
            </a:extLst>
          </p:cNvPr>
          <p:cNvSpPr/>
          <p:nvPr/>
        </p:nvSpPr>
        <p:spPr>
          <a:xfrm>
            <a:off x="5746648" y="3279275"/>
            <a:ext cx="6089751" cy="1221605"/>
          </a:xfrm>
          <a:prstGeom prst="roundRect">
            <a:avLst/>
          </a:prstGeom>
          <a:noFill/>
          <a:ln w="28575">
            <a:solidFill>
              <a:srgbClr val="F651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A334A0-2D95-41E5-B342-CD0865014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80" y="5540703"/>
            <a:ext cx="12192000" cy="131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46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3585CD-A251-40D9-9DFA-A4588DCFB4E8}"/>
              </a:ext>
            </a:extLst>
          </p:cNvPr>
          <p:cNvSpPr txBox="1"/>
          <p:nvPr/>
        </p:nvSpPr>
        <p:spPr>
          <a:xfrm>
            <a:off x="433632" y="200057"/>
            <a:ext cx="11412927" cy="1200329"/>
          </a:xfrm>
          <a:prstGeom prst="rect">
            <a:avLst/>
          </a:prstGeom>
          <a:solidFill>
            <a:srgbClr val="F6510A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Our EU neighbours are much better at learning a second language than we are here in the UK. A recent survey in the </a:t>
            </a:r>
            <a:r>
              <a:rPr lang="en-GB">
                <a:solidFill>
                  <a:schemeClr val="bg1"/>
                </a:solidFill>
                <a:latin typeface="Century Gothic" panose="020B0502020202020204" pitchFamily="34" charset="0"/>
              </a:rPr>
              <a:t>EU measured 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the % of 15-30 year olds who say they can read &amp; write in at least one foreign language. Out of the 28 EU member countries, which countries do you think topped the list?  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55D08CF3-FD27-4A0B-A1AF-0853E14A22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7361" y="3436856"/>
            <a:ext cx="283666" cy="28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299293-B413-4D9B-8602-BF4F93144F1E}"/>
              </a:ext>
            </a:extLst>
          </p:cNvPr>
          <p:cNvSpPr txBox="1"/>
          <p:nvPr/>
        </p:nvSpPr>
        <p:spPr>
          <a:xfrm>
            <a:off x="433632" y="1584364"/>
            <a:ext cx="3640528" cy="4024136"/>
          </a:xfrm>
          <a:prstGeom prst="roundRect">
            <a:avLst/>
          </a:prstGeom>
          <a:ln w="38100">
            <a:solidFill>
              <a:srgbClr val="43549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2400" dirty="0">
                <a:latin typeface="Century Gothic" panose="020B0502020202020204" pitchFamily="34" charset="0"/>
              </a:rPr>
              <a:t>99% Denmark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2400" dirty="0">
                <a:latin typeface="Century Gothic" panose="020B0502020202020204" pitchFamily="34" charset="0"/>
              </a:rPr>
              <a:t>98% Malta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2400" dirty="0">
                <a:latin typeface="Century Gothic" panose="020B0502020202020204" pitchFamily="34" charset="0"/>
              </a:rPr>
              <a:t>97% Netherlands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2400" dirty="0">
                <a:latin typeface="Century Gothic" panose="020B0502020202020204" pitchFamily="34" charset="0"/>
              </a:rPr>
              <a:t>97% Sweden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2400" dirty="0">
                <a:latin typeface="Century Gothic" panose="020B0502020202020204" pitchFamily="34" charset="0"/>
              </a:rPr>
              <a:t>95% Luxembourg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A70403-442B-43CE-8F34-AF4198F93491}"/>
              </a:ext>
            </a:extLst>
          </p:cNvPr>
          <p:cNvSpPr txBox="1"/>
          <p:nvPr/>
        </p:nvSpPr>
        <p:spPr>
          <a:xfrm>
            <a:off x="4275834" y="2619611"/>
            <a:ext cx="2966720" cy="1634490"/>
          </a:xfrm>
          <a:prstGeom prst="roundRect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Why do you think such a high percentage of people in these countries have learnt a second language?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DE2266-BE95-444E-B22B-19BC229979C2}"/>
              </a:ext>
            </a:extLst>
          </p:cNvPr>
          <p:cNvSpPr txBox="1"/>
          <p:nvPr/>
        </p:nvSpPr>
        <p:spPr>
          <a:xfrm>
            <a:off x="7335520" y="1584364"/>
            <a:ext cx="4422848" cy="715089"/>
          </a:xfrm>
          <a:prstGeom prst="roundRect">
            <a:avLst/>
          </a:prstGeom>
          <a:solidFill>
            <a:srgbClr val="43549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Out of the 28 EU countries, where do you think the UK came in the list?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34AD85-5CC7-451E-A5D9-D7D35A8B5E65}"/>
              </a:ext>
            </a:extLst>
          </p:cNvPr>
          <p:cNvSpPr txBox="1"/>
          <p:nvPr/>
        </p:nvSpPr>
        <p:spPr>
          <a:xfrm>
            <a:off x="7335520" y="2483431"/>
            <a:ext cx="4673600" cy="286035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28/28 – Last place, </a:t>
            </a:r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just </a:t>
            </a: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32% </a:t>
            </a:r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of 15-20 year olds in the UK can speak a second language. </a:t>
            </a:r>
          </a:p>
          <a:p>
            <a:endParaRPr lang="en-GB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i="1" dirty="0">
                <a:solidFill>
                  <a:schemeClr val="tx1"/>
                </a:solidFill>
                <a:latin typeface="Century Gothic" panose="020B0502020202020204" pitchFamily="34" charset="0"/>
              </a:rPr>
              <a:t>What are the benefits of speaking a second language? How would it benefit the country if more of us could communicate with our EU neighbours?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86306C-B19E-4E4E-85C1-6BB01C244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67375"/>
            <a:ext cx="12274826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08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EA505C-0601-4A4B-BD7A-A06C1F46E009}"/>
              </a:ext>
            </a:extLst>
          </p:cNvPr>
          <p:cNvSpPr txBox="1"/>
          <p:nvPr/>
        </p:nvSpPr>
        <p:spPr>
          <a:xfrm>
            <a:off x="362901" y="1125270"/>
            <a:ext cx="41247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Amsterdam</a:t>
            </a:r>
          </a:p>
          <a:p>
            <a:pPr marL="342900" indent="-342900"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Athens</a:t>
            </a:r>
          </a:p>
          <a:p>
            <a:pPr marL="342900" indent="-342900"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Berlin</a:t>
            </a:r>
          </a:p>
          <a:p>
            <a:pPr marL="342900" indent="-342900"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Bratislava</a:t>
            </a:r>
          </a:p>
          <a:p>
            <a:pPr marL="342900" indent="-342900"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Brussels</a:t>
            </a:r>
          </a:p>
          <a:p>
            <a:pPr marL="342900" indent="-342900"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Bucharest</a:t>
            </a:r>
          </a:p>
          <a:p>
            <a:pPr marL="342900" indent="-342900"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Budapest</a:t>
            </a:r>
          </a:p>
          <a:p>
            <a:pPr marL="342900" indent="-342900"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Copenhagen</a:t>
            </a:r>
          </a:p>
          <a:p>
            <a:pPr marL="342900" indent="-342900"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Dublin</a:t>
            </a:r>
          </a:p>
          <a:p>
            <a:pPr marL="342900" indent="-342900"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Helsinki</a:t>
            </a:r>
          </a:p>
          <a:p>
            <a:pPr marL="342900" indent="-342900"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Lisbon</a:t>
            </a:r>
          </a:p>
          <a:p>
            <a:r>
              <a:rPr lang="en-GB" dirty="0">
                <a:latin typeface="Century Gothic" panose="020B0502020202020204" pitchFamily="34" charset="0"/>
              </a:rPr>
              <a:t>12. Ljubljana</a:t>
            </a:r>
          </a:p>
          <a:p>
            <a:r>
              <a:rPr lang="en-GB" dirty="0">
                <a:latin typeface="Century Gothic" panose="020B0502020202020204" pitchFamily="34" charset="0"/>
              </a:rPr>
              <a:t>13. London</a:t>
            </a:r>
          </a:p>
          <a:p>
            <a:r>
              <a:rPr lang="en-GB" dirty="0">
                <a:latin typeface="Century Gothic" panose="020B0502020202020204" pitchFamily="34" charset="0"/>
              </a:rPr>
              <a:t>14. Luxembourg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952CFB-E5ED-4BBD-8D02-DEF35E074C88}"/>
              </a:ext>
            </a:extLst>
          </p:cNvPr>
          <p:cNvSpPr txBox="1"/>
          <p:nvPr/>
        </p:nvSpPr>
        <p:spPr>
          <a:xfrm>
            <a:off x="3699461" y="1150509"/>
            <a:ext cx="18894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15. Madrid</a:t>
            </a:r>
          </a:p>
          <a:p>
            <a:r>
              <a:rPr lang="en-GB" dirty="0">
                <a:latin typeface="Century Gothic" panose="020B0502020202020204" pitchFamily="34" charset="0"/>
              </a:rPr>
              <a:t>16. Nicosia</a:t>
            </a:r>
          </a:p>
          <a:p>
            <a:r>
              <a:rPr lang="en-GB" dirty="0">
                <a:latin typeface="Century Gothic" panose="020B0502020202020204" pitchFamily="34" charset="0"/>
              </a:rPr>
              <a:t>17. Paris</a:t>
            </a:r>
          </a:p>
          <a:p>
            <a:r>
              <a:rPr lang="en-GB" dirty="0">
                <a:latin typeface="Century Gothic" panose="020B0502020202020204" pitchFamily="34" charset="0"/>
              </a:rPr>
              <a:t>18. Prague</a:t>
            </a:r>
          </a:p>
          <a:p>
            <a:r>
              <a:rPr lang="en-GB" dirty="0">
                <a:latin typeface="Century Gothic" panose="020B0502020202020204" pitchFamily="34" charset="0"/>
              </a:rPr>
              <a:t>19. Riga</a:t>
            </a:r>
          </a:p>
          <a:p>
            <a:r>
              <a:rPr lang="en-GB" dirty="0">
                <a:latin typeface="Century Gothic" panose="020B0502020202020204" pitchFamily="34" charset="0"/>
              </a:rPr>
              <a:t>20. Rome</a:t>
            </a:r>
          </a:p>
          <a:p>
            <a:r>
              <a:rPr lang="en-GB" dirty="0">
                <a:latin typeface="Century Gothic" panose="020B0502020202020204" pitchFamily="34" charset="0"/>
              </a:rPr>
              <a:t>21. Sofia</a:t>
            </a:r>
          </a:p>
          <a:p>
            <a:r>
              <a:rPr lang="en-GB" dirty="0">
                <a:latin typeface="Century Gothic" panose="020B0502020202020204" pitchFamily="34" charset="0"/>
              </a:rPr>
              <a:t>22. Stockholm</a:t>
            </a:r>
          </a:p>
          <a:p>
            <a:r>
              <a:rPr lang="en-GB" dirty="0">
                <a:latin typeface="Century Gothic" panose="020B0502020202020204" pitchFamily="34" charset="0"/>
              </a:rPr>
              <a:t>23. Tallinn</a:t>
            </a:r>
          </a:p>
          <a:p>
            <a:r>
              <a:rPr lang="en-GB" dirty="0">
                <a:latin typeface="Century Gothic" panose="020B0502020202020204" pitchFamily="34" charset="0"/>
              </a:rPr>
              <a:t>24. Valletta</a:t>
            </a:r>
          </a:p>
          <a:p>
            <a:r>
              <a:rPr lang="en-GB" dirty="0">
                <a:latin typeface="Century Gothic" panose="020B0502020202020204" pitchFamily="34" charset="0"/>
              </a:rPr>
              <a:t>25. Vienna</a:t>
            </a:r>
          </a:p>
          <a:p>
            <a:r>
              <a:rPr lang="en-GB" dirty="0">
                <a:latin typeface="Century Gothic" panose="020B0502020202020204" pitchFamily="34" charset="0"/>
              </a:rPr>
              <a:t>26. Vilnius</a:t>
            </a:r>
          </a:p>
          <a:p>
            <a:r>
              <a:rPr lang="en-GB" dirty="0">
                <a:latin typeface="Century Gothic" panose="020B0502020202020204" pitchFamily="34" charset="0"/>
              </a:rPr>
              <a:t>27. Warsaw</a:t>
            </a:r>
          </a:p>
          <a:p>
            <a:r>
              <a:rPr lang="en-GB" dirty="0">
                <a:latin typeface="Century Gothic" panose="020B0502020202020204" pitchFamily="34" charset="0"/>
              </a:rPr>
              <a:t>28. Zagreb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4059C7B-02EC-485D-A247-82BF4EA3620E}"/>
              </a:ext>
            </a:extLst>
          </p:cNvPr>
          <p:cNvSpPr/>
          <p:nvPr/>
        </p:nvSpPr>
        <p:spPr>
          <a:xfrm>
            <a:off x="251608" y="909087"/>
            <a:ext cx="6526263" cy="4524315"/>
          </a:xfrm>
          <a:prstGeom prst="round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3F8989-3AD5-456F-937D-1A083C564E34}"/>
              </a:ext>
            </a:extLst>
          </p:cNvPr>
          <p:cNvSpPr txBox="1"/>
          <p:nvPr/>
        </p:nvSpPr>
        <p:spPr>
          <a:xfrm>
            <a:off x="7291773" y="1147029"/>
            <a:ext cx="29834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Austria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Belgium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Bulgaria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Croatia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Republic of Cyprus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Czech Republic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Denmark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Estonia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Finland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France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Germany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Greece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Hungary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Ireland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3CF046-EB9C-44F6-AF29-3D375F692995}"/>
              </a:ext>
            </a:extLst>
          </p:cNvPr>
          <p:cNvSpPr txBox="1"/>
          <p:nvPr/>
        </p:nvSpPr>
        <p:spPr>
          <a:xfrm>
            <a:off x="9935851" y="1142385"/>
            <a:ext cx="21304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15. Italy</a:t>
            </a:r>
          </a:p>
          <a:p>
            <a:r>
              <a:rPr lang="en-GB" dirty="0">
                <a:latin typeface="Century Gothic" panose="020B0502020202020204" pitchFamily="34" charset="0"/>
              </a:rPr>
              <a:t>16. Latvia</a:t>
            </a:r>
          </a:p>
          <a:p>
            <a:r>
              <a:rPr lang="en-GB" dirty="0">
                <a:latin typeface="Century Gothic" panose="020B0502020202020204" pitchFamily="34" charset="0"/>
              </a:rPr>
              <a:t>17. Lithuania</a:t>
            </a:r>
          </a:p>
          <a:p>
            <a:r>
              <a:rPr lang="en-GB" dirty="0">
                <a:latin typeface="Century Gothic" panose="020B0502020202020204" pitchFamily="34" charset="0"/>
              </a:rPr>
              <a:t>18. Luxembourg</a:t>
            </a:r>
          </a:p>
          <a:p>
            <a:r>
              <a:rPr lang="en-GB" dirty="0">
                <a:latin typeface="Century Gothic" panose="020B0502020202020204" pitchFamily="34" charset="0"/>
              </a:rPr>
              <a:t>19. Malta</a:t>
            </a:r>
          </a:p>
          <a:p>
            <a:r>
              <a:rPr lang="en-GB" dirty="0">
                <a:latin typeface="Century Gothic" panose="020B0502020202020204" pitchFamily="34" charset="0"/>
              </a:rPr>
              <a:t>20. Netherlands</a:t>
            </a:r>
          </a:p>
          <a:p>
            <a:r>
              <a:rPr lang="en-GB" dirty="0">
                <a:latin typeface="Century Gothic" panose="020B0502020202020204" pitchFamily="34" charset="0"/>
              </a:rPr>
              <a:t>21. Poland</a:t>
            </a:r>
          </a:p>
          <a:p>
            <a:r>
              <a:rPr lang="en-GB" dirty="0">
                <a:latin typeface="Century Gothic" panose="020B0502020202020204" pitchFamily="34" charset="0"/>
              </a:rPr>
              <a:t>22. Portugal </a:t>
            </a:r>
          </a:p>
          <a:p>
            <a:r>
              <a:rPr lang="en-GB" dirty="0">
                <a:latin typeface="Century Gothic" panose="020B0502020202020204" pitchFamily="34" charset="0"/>
              </a:rPr>
              <a:t>23. Romania </a:t>
            </a:r>
          </a:p>
          <a:p>
            <a:r>
              <a:rPr lang="en-GB" dirty="0">
                <a:latin typeface="Century Gothic" panose="020B0502020202020204" pitchFamily="34" charset="0"/>
              </a:rPr>
              <a:t>24. Slovakia </a:t>
            </a:r>
          </a:p>
          <a:p>
            <a:r>
              <a:rPr lang="en-GB" dirty="0">
                <a:latin typeface="Century Gothic" panose="020B0502020202020204" pitchFamily="34" charset="0"/>
              </a:rPr>
              <a:t>25. Slovenia </a:t>
            </a:r>
          </a:p>
          <a:p>
            <a:r>
              <a:rPr lang="en-GB" dirty="0">
                <a:latin typeface="Century Gothic" panose="020B0502020202020204" pitchFamily="34" charset="0"/>
              </a:rPr>
              <a:t>26. Spain</a:t>
            </a:r>
          </a:p>
          <a:p>
            <a:r>
              <a:rPr lang="en-GB" dirty="0">
                <a:latin typeface="Century Gothic" panose="020B0502020202020204" pitchFamily="34" charset="0"/>
              </a:rPr>
              <a:t>27. Sweden </a:t>
            </a:r>
          </a:p>
          <a:p>
            <a:r>
              <a:rPr lang="en-GB" dirty="0">
                <a:latin typeface="Century Gothic" panose="020B0502020202020204" pitchFamily="34" charset="0"/>
              </a:rPr>
              <a:t>28. UK</a:t>
            </a:r>
          </a:p>
          <a:p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3C2EFD5-4818-400B-93E9-79632B0D89B0}"/>
              </a:ext>
            </a:extLst>
          </p:cNvPr>
          <p:cNvSpPr/>
          <p:nvPr/>
        </p:nvSpPr>
        <p:spPr>
          <a:xfrm>
            <a:off x="7010172" y="909086"/>
            <a:ext cx="4967926" cy="4524315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121FCA-28F3-43CB-9203-DF3B77886B1A}"/>
              </a:ext>
            </a:extLst>
          </p:cNvPr>
          <p:cNvSpPr txBox="1"/>
          <p:nvPr/>
        </p:nvSpPr>
        <p:spPr>
          <a:xfrm>
            <a:off x="2223018" y="1142384"/>
            <a:ext cx="173623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Netherlands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Greece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Germany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Slovakia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Belgium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Romania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Hungary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Denmark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Ireland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Finland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Portugal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Slovenia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UK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Luxembourg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5DCB3C-E6FA-4987-B7F3-030BAD4B4882}"/>
              </a:ext>
            </a:extLst>
          </p:cNvPr>
          <p:cNvSpPr txBox="1"/>
          <p:nvPr/>
        </p:nvSpPr>
        <p:spPr>
          <a:xfrm>
            <a:off x="5268661" y="1142383"/>
            <a:ext cx="173623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Spain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Cyprus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France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Czech rep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Latvia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Italy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Bulgaria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Sweden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Estonia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Malta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Austria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Lithuania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Poland </a:t>
            </a:r>
          </a:p>
          <a:p>
            <a:r>
              <a:rPr lang="en-GB" dirty="0">
                <a:solidFill>
                  <a:srgbClr val="F6510A"/>
                </a:solidFill>
                <a:latin typeface="Century Gothic" panose="020B0502020202020204" pitchFamily="34" charset="0"/>
              </a:rPr>
              <a:t>Croatia 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160F7A-ECC5-4DF2-A950-5A32EB81D73E}"/>
              </a:ext>
            </a:extLst>
          </p:cNvPr>
          <p:cNvSpPr txBox="1"/>
          <p:nvPr/>
        </p:nvSpPr>
        <p:spPr>
          <a:xfrm>
            <a:off x="251608" y="231590"/>
            <a:ext cx="4402318" cy="408623"/>
          </a:xfrm>
          <a:prstGeom prst="roundRect">
            <a:avLst/>
          </a:prstGeom>
          <a:solidFill>
            <a:srgbClr val="F6510A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Match the capital city to it’s country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7C95653-6FB7-4018-B35D-BC96EDA770A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80" y="5540703"/>
            <a:ext cx="12192000" cy="131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16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8B3CB6-AE55-4097-A207-07819472E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701623"/>
            <a:ext cx="6172200" cy="4333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0033496-F0D0-41B6-B548-4764AFB69B41}"/>
              </a:ext>
            </a:extLst>
          </p:cNvPr>
          <p:cNvSpPr txBox="1"/>
          <p:nvPr/>
        </p:nvSpPr>
        <p:spPr>
          <a:xfrm>
            <a:off x="7243435" y="1591614"/>
            <a:ext cx="4522839" cy="2553891"/>
          </a:xfrm>
          <a:prstGeom prst="roundRect">
            <a:avLst/>
          </a:prstGeom>
          <a:solidFill>
            <a:srgbClr val="F6510A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How to say hello in 12 different European languages.</a:t>
            </a:r>
          </a:p>
          <a:p>
            <a:r>
              <a:rPr lang="en-GB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en-GB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How many languages can you identify?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686063-088C-48F6-B29D-27FF4100E5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67375"/>
            <a:ext cx="12274826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92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3585CD-A251-40D9-9DFA-A4588DCFB4E8}"/>
              </a:ext>
            </a:extLst>
          </p:cNvPr>
          <p:cNvSpPr txBox="1"/>
          <p:nvPr/>
        </p:nvSpPr>
        <p:spPr>
          <a:xfrm>
            <a:off x="433633" y="301657"/>
            <a:ext cx="3987538" cy="369332"/>
          </a:xfrm>
          <a:prstGeom prst="rect">
            <a:avLst/>
          </a:prstGeom>
          <a:solidFill>
            <a:srgbClr val="F6510A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Words that don’t exist in English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55D08CF3-FD27-4A0B-A1AF-0853E14A22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7361" y="3436856"/>
            <a:ext cx="283666" cy="28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A78BCF-2321-4207-B583-EE329959A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633" y="994949"/>
            <a:ext cx="4600713" cy="33508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E3BEB8F-3493-425E-AAC7-873D5784A660}"/>
              </a:ext>
            </a:extLst>
          </p:cNvPr>
          <p:cNvSpPr txBox="1"/>
          <p:nvPr/>
        </p:nvSpPr>
        <p:spPr>
          <a:xfrm>
            <a:off x="175825" y="4103096"/>
            <a:ext cx="5116327" cy="830997"/>
          </a:xfrm>
          <a:prstGeom prst="rect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Kummerspeck</a:t>
            </a:r>
            <a:endParaRPr lang="en-GB" sz="4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224C83-9CFF-48D8-AA35-81AFCF8D1C12}"/>
              </a:ext>
            </a:extLst>
          </p:cNvPr>
          <p:cNvSpPr txBox="1"/>
          <p:nvPr/>
        </p:nvSpPr>
        <p:spPr>
          <a:xfrm>
            <a:off x="5617361" y="995791"/>
            <a:ext cx="6260412" cy="3721516"/>
          </a:xfrm>
          <a:prstGeom prst="roundRect">
            <a:avLst/>
          </a:prstGeom>
          <a:ln w="28575">
            <a:solidFill>
              <a:srgbClr val="43549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The chattering of teeth from the cold or from rage.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The experience of seeing a woman who appears pretty from behind but not from the front.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Excess weight gained from emotional overeating. Literally, grief bacon.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A face badly in need of a fist.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83F2953-6793-4D17-A305-DAC833805032}"/>
              </a:ext>
            </a:extLst>
          </p:cNvPr>
          <p:cNvSpPr/>
          <p:nvPr/>
        </p:nvSpPr>
        <p:spPr>
          <a:xfrm>
            <a:off x="5750351" y="3355942"/>
            <a:ext cx="5524107" cy="747154"/>
          </a:xfrm>
          <a:prstGeom prst="roundRect">
            <a:avLst/>
          </a:prstGeom>
          <a:noFill/>
          <a:ln w="28575">
            <a:solidFill>
              <a:srgbClr val="F651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4444EE-F589-4696-BE06-C4FB95F590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4" y="5695950"/>
            <a:ext cx="12163136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61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FB29B8-AEB9-4858-B421-EAE0AFDB6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86" y="995791"/>
            <a:ext cx="4933950" cy="3619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C3585CD-A251-40D9-9DFA-A4588DCFB4E8}"/>
              </a:ext>
            </a:extLst>
          </p:cNvPr>
          <p:cNvSpPr txBox="1"/>
          <p:nvPr/>
        </p:nvSpPr>
        <p:spPr>
          <a:xfrm>
            <a:off x="433633" y="301657"/>
            <a:ext cx="3987538" cy="369332"/>
          </a:xfrm>
          <a:prstGeom prst="rect">
            <a:avLst/>
          </a:prstGeom>
          <a:solidFill>
            <a:srgbClr val="F6510A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Words that don’t exist in English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55D08CF3-FD27-4A0B-A1AF-0853E14A22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7361" y="3436856"/>
            <a:ext cx="283666" cy="28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3BEB8F-3493-425E-AAC7-873D5784A660}"/>
              </a:ext>
            </a:extLst>
          </p:cNvPr>
          <p:cNvSpPr txBox="1"/>
          <p:nvPr/>
        </p:nvSpPr>
        <p:spPr>
          <a:xfrm>
            <a:off x="121897" y="4103096"/>
            <a:ext cx="5116327" cy="707886"/>
          </a:xfrm>
          <a:prstGeom prst="rect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Seigneur</a:t>
            </a:r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-terraces</a:t>
            </a:r>
            <a:endParaRPr lang="en-GB" sz="8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224C83-9CFF-48D8-AA35-81AFCF8D1C12}"/>
              </a:ext>
            </a:extLst>
          </p:cNvPr>
          <p:cNvSpPr txBox="1"/>
          <p:nvPr/>
        </p:nvSpPr>
        <p:spPr>
          <a:xfrm>
            <a:off x="5617361" y="995791"/>
            <a:ext cx="6260412" cy="3729957"/>
          </a:xfrm>
          <a:prstGeom prst="roundRect">
            <a:avLst/>
          </a:prstGeom>
          <a:ln w="28575">
            <a:solidFill>
              <a:srgbClr val="43549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Coffee shop dwellers who sit at tables a long time but spend little money.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Addicted to the UV glow of tanning salons? This word describes you.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The sense upon first meeting a person that the two of you are going to fall in love.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Literally, stairwell wit—a too-late retort thought of only after departure.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83F2953-6793-4D17-A305-DAC833805032}"/>
              </a:ext>
            </a:extLst>
          </p:cNvPr>
          <p:cNvSpPr/>
          <p:nvPr/>
        </p:nvSpPr>
        <p:spPr>
          <a:xfrm>
            <a:off x="5759194" y="1225483"/>
            <a:ext cx="5816921" cy="801279"/>
          </a:xfrm>
          <a:prstGeom prst="roundRect">
            <a:avLst/>
          </a:prstGeom>
          <a:noFill/>
          <a:ln w="28575">
            <a:solidFill>
              <a:srgbClr val="F651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DD7461-B8C4-4A14-83A4-36902670C5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80" y="5540703"/>
            <a:ext cx="12192000" cy="131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43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AD20BA-6C32-4B56-80E8-B091BCBB5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285" y="1108169"/>
            <a:ext cx="4781550" cy="3505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C3585CD-A251-40D9-9DFA-A4588DCFB4E8}"/>
              </a:ext>
            </a:extLst>
          </p:cNvPr>
          <p:cNvSpPr txBox="1"/>
          <p:nvPr/>
        </p:nvSpPr>
        <p:spPr>
          <a:xfrm>
            <a:off x="433633" y="301657"/>
            <a:ext cx="3987538" cy="369332"/>
          </a:xfrm>
          <a:prstGeom prst="rect">
            <a:avLst/>
          </a:prstGeom>
          <a:solidFill>
            <a:srgbClr val="F6510A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Words that don’t exist in English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55D08CF3-FD27-4A0B-A1AF-0853E14A22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7361" y="3436856"/>
            <a:ext cx="283666" cy="28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3BEB8F-3493-425E-AAC7-873D5784A660}"/>
              </a:ext>
            </a:extLst>
          </p:cNvPr>
          <p:cNvSpPr txBox="1"/>
          <p:nvPr/>
        </p:nvSpPr>
        <p:spPr>
          <a:xfrm>
            <a:off x="121897" y="4103096"/>
            <a:ext cx="5116327" cy="707886"/>
          </a:xfrm>
          <a:prstGeom prst="rect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Hygge</a:t>
            </a:r>
            <a:endParaRPr lang="en-GB" sz="8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224C83-9CFF-48D8-AA35-81AFCF8D1C12}"/>
              </a:ext>
            </a:extLst>
          </p:cNvPr>
          <p:cNvSpPr txBox="1"/>
          <p:nvPr/>
        </p:nvSpPr>
        <p:spPr>
          <a:xfrm>
            <a:off x="5617361" y="995791"/>
            <a:ext cx="6260412" cy="4181216"/>
          </a:xfrm>
          <a:prstGeom prst="roundRect">
            <a:avLst/>
          </a:prstGeom>
          <a:ln w="28575">
            <a:solidFill>
              <a:srgbClr val="43549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n-GB" dirty="0">
                <a:latin typeface="Century Gothic" panose="020B0502020202020204" pitchFamily="34" charset="0"/>
              </a:rPr>
              <a:t>An amazing dream. Not just a "good" dream; the opposite of a nightmare.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n-GB" dirty="0">
                <a:latin typeface="Century Gothic" panose="020B0502020202020204" pitchFamily="34" charset="0"/>
              </a:rPr>
              <a:t>Hygge is the pleasant, genial, and intimate feeling associated with sitting around a fire in the winter with close friends.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n-GB" dirty="0">
                <a:latin typeface="Century Gothic" panose="020B0502020202020204" pitchFamily="34" charset="0"/>
              </a:rPr>
              <a:t>A state of torment created by the sudden sight of one’s own misery.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n-GB" dirty="0">
                <a:latin typeface="Century Gothic" panose="020B0502020202020204" pitchFamily="34" charset="0"/>
              </a:rPr>
              <a:t>Tenderly running your fingers through your lover’s hair.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83F2953-6793-4D17-A305-DAC833805032}"/>
              </a:ext>
            </a:extLst>
          </p:cNvPr>
          <p:cNvSpPr/>
          <p:nvPr/>
        </p:nvSpPr>
        <p:spPr>
          <a:xfrm>
            <a:off x="5759194" y="2059490"/>
            <a:ext cx="5816921" cy="1250240"/>
          </a:xfrm>
          <a:prstGeom prst="roundRect">
            <a:avLst/>
          </a:prstGeom>
          <a:noFill/>
          <a:ln w="28575">
            <a:solidFill>
              <a:srgbClr val="F651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21F7F3-74E4-41D7-9F4E-BFF18CC1BD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67375"/>
            <a:ext cx="12274826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1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FB29B8-AEB9-4858-B421-EAE0AFDB6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86" y="995791"/>
            <a:ext cx="4933950" cy="3619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C3585CD-A251-40D9-9DFA-A4588DCFB4E8}"/>
              </a:ext>
            </a:extLst>
          </p:cNvPr>
          <p:cNvSpPr txBox="1"/>
          <p:nvPr/>
        </p:nvSpPr>
        <p:spPr>
          <a:xfrm>
            <a:off x="433633" y="301657"/>
            <a:ext cx="3987538" cy="369332"/>
          </a:xfrm>
          <a:prstGeom prst="rect">
            <a:avLst/>
          </a:prstGeom>
          <a:solidFill>
            <a:srgbClr val="F6510A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Words that don’t exist in English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55D08CF3-FD27-4A0B-A1AF-0853E14A22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7361" y="3436856"/>
            <a:ext cx="283666" cy="28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3BEB8F-3493-425E-AAC7-873D5784A660}"/>
              </a:ext>
            </a:extLst>
          </p:cNvPr>
          <p:cNvSpPr txBox="1"/>
          <p:nvPr/>
        </p:nvSpPr>
        <p:spPr>
          <a:xfrm>
            <a:off x="121897" y="4267479"/>
            <a:ext cx="5116327" cy="646331"/>
          </a:xfrm>
          <a:prstGeom prst="rect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chemeClr val="bg1"/>
                </a:solidFill>
              </a:rPr>
              <a:t>L’esprit</a:t>
            </a:r>
            <a:r>
              <a:rPr lang="en-GB" sz="3600" b="1" dirty="0">
                <a:solidFill>
                  <a:schemeClr val="bg1"/>
                </a:solidFill>
              </a:rPr>
              <a:t> de </a:t>
            </a:r>
            <a:r>
              <a:rPr lang="en-GB" sz="3600" b="1" dirty="0" err="1">
                <a:solidFill>
                  <a:schemeClr val="bg1"/>
                </a:solidFill>
              </a:rPr>
              <a:t>l’escalier</a:t>
            </a:r>
            <a:r>
              <a:rPr lang="en-GB" b="1" dirty="0"/>
              <a:t> </a:t>
            </a:r>
            <a:endParaRPr lang="en-GB" sz="8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224C83-9CFF-48D8-AA35-81AFCF8D1C12}"/>
              </a:ext>
            </a:extLst>
          </p:cNvPr>
          <p:cNvSpPr txBox="1"/>
          <p:nvPr/>
        </p:nvSpPr>
        <p:spPr>
          <a:xfrm>
            <a:off x="5617361" y="995791"/>
            <a:ext cx="6260412" cy="2802115"/>
          </a:xfrm>
          <a:prstGeom prst="roundRect">
            <a:avLst/>
          </a:prstGeom>
          <a:ln w="28575">
            <a:solidFill>
              <a:srgbClr val="43549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The act of gazing vacantly into the distance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An impractical dreamer with no business sense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The experience of seeing a woman who appears pretty from behind but not from the front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Literally, stairwell wit—a too-late retort thought of only after departure.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83F2953-6793-4D17-A305-DAC833805032}"/>
              </a:ext>
            </a:extLst>
          </p:cNvPr>
          <p:cNvSpPr/>
          <p:nvPr/>
        </p:nvSpPr>
        <p:spPr>
          <a:xfrm>
            <a:off x="5839106" y="2919243"/>
            <a:ext cx="5869190" cy="801279"/>
          </a:xfrm>
          <a:prstGeom prst="roundRect">
            <a:avLst/>
          </a:prstGeom>
          <a:noFill/>
          <a:ln w="28575">
            <a:solidFill>
              <a:srgbClr val="F651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2BDA9C-9E73-4257-B867-7DA79B52D7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4" y="5695950"/>
            <a:ext cx="12163136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07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3585CD-A251-40D9-9DFA-A4588DCFB4E8}"/>
              </a:ext>
            </a:extLst>
          </p:cNvPr>
          <p:cNvSpPr txBox="1"/>
          <p:nvPr/>
        </p:nvSpPr>
        <p:spPr>
          <a:xfrm>
            <a:off x="433633" y="301657"/>
            <a:ext cx="3987538" cy="369332"/>
          </a:xfrm>
          <a:prstGeom prst="rect">
            <a:avLst/>
          </a:prstGeom>
          <a:solidFill>
            <a:srgbClr val="F6510A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Words that don’t exist in English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55D08CF3-FD27-4A0B-A1AF-0853E14A22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7361" y="3436856"/>
            <a:ext cx="283666" cy="28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A78BCF-2321-4207-B583-EE329959A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633" y="994949"/>
            <a:ext cx="4600713" cy="33508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E3BEB8F-3493-425E-AAC7-873D5784A660}"/>
              </a:ext>
            </a:extLst>
          </p:cNvPr>
          <p:cNvSpPr txBox="1"/>
          <p:nvPr/>
        </p:nvSpPr>
        <p:spPr>
          <a:xfrm>
            <a:off x="175825" y="4103096"/>
            <a:ext cx="5116327" cy="830997"/>
          </a:xfrm>
          <a:prstGeom prst="rect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err="1">
                <a:solidFill>
                  <a:schemeClr val="bg1"/>
                </a:solidFill>
                <a:latin typeface="freight-text-pro"/>
              </a:rPr>
              <a:t>Backpfeifengesicht</a:t>
            </a:r>
            <a:endParaRPr lang="en-GB" sz="4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224C83-9CFF-48D8-AA35-81AFCF8D1C12}"/>
              </a:ext>
            </a:extLst>
          </p:cNvPr>
          <p:cNvSpPr txBox="1"/>
          <p:nvPr/>
        </p:nvSpPr>
        <p:spPr>
          <a:xfrm>
            <a:off x="5617361" y="995791"/>
            <a:ext cx="6260412" cy="3721516"/>
          </a:xfrm>
          <a:prstGeom prst="roundRect">
            <a:avLst/>
          </a:prstGeom>
          <a:ln w="28575">
            <a:solidFill>
              <a:srgbClr val="43549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A face badly in need of a fist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That feeling you get when you don't want someone to do something for you because it would be a pain for them.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The urge to pinch or squeeze something that is irresistibly cute.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GB" dirty="0">
                <a:latin typeface="Century Gothic" panose="020B0502020202020204" pitchFamily="34" charset="0"/>
              </a:rPr>
              <a:t>The chattering of teeth from the cold or from rage.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83F2953-6793-4D17-A305-DAC833805032}"/>
              </a:ext>
            </a:extLst>
          </p:cNvPr>
          <p:cNvSpPr/>
          <p:nvPr/>
        </p:nvSpPr>
        <p:spPr>
          <a:xfrm>
            <a:off x="5759194" y="1242391"/>
            <a:ext cx="4047244" cy="437322"/>
          </a:xfrm>
          <a:prstGeom prst="roundRect">
            <a:avLst/>
          </a:prstGeom>
          <a:noFill/>
          <a:ln w="28575">
            <a:solidFill>
              <a:srgbClr val="F651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42F930B-C440-486F-A763-3302C0B1E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80" y="5540703"/>
            <a:ext cx="12192000" cy="131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19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19A60A-94E5-4DC9-9EEF-AB98FBBDD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85" y="897529"/>
            <a:ext cx="4933950" cy="3714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C3585CD-A251-40D9-9DFA-A4588DCFB4E8}"/>
              </a:ext>
            </a:extLst>
          </p:cNvPr>
          <p:cNvSpPr txBox="1"/>
          <p:nvPr/>
        </p:nvSpPr>
        <p:spPr>
          <a:xfrm>
            <a:off x="433633" y="301657"/>
            <a:ext cx="3987538" cy="369332"/>
          </a:xfrm>
          <a:prstGeom prst="rect">
            <a:avLst/>
          </a:prstGeom>
          <a:solidFill>
            <a:srgbClr val="F6510A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Words that don’t exist in English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55D08CF3-FD27-4A0B-A1AF-0853E14A22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7361" y="3436856"/>
            <a:ext cx="283666" cy="28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3BEB8F-3493-425E-AAC7-873D5784A660}"/>
              </a:ext>
            </a:extLst>
          </p:cNvPr>
          <p:cNvSpPr txBox="1"/>
          <p:nvPr/>
        </p:nvSpPr>
        <p:spPr>
          <a:xfrm>
            <a:off x="121897" y="4103096"/>
            <a:ext cx="5116327" cy="707886"/>
          </a:xfrm>
          <a:prstGeom prst="rect">
            <a:avLst/>
          </a:prstGeom>
          <a:solidFill>
            <a:srgbClr val="FF006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schemeClr val="bg1"/>
                </a:solidFill>
              </a:rPr>
              <a:t>Slampadato</a:t>
            </a:r>
            <a:endParaRPr lang="en-GB" sz="23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224C83-9CFF-48D8-AA35-81AFCF8D1C12}"/>
              </a:ext>
            </a:extLst>
          </p:cNvPr>
          <p:cNvSpPr txBox="1"/>
          <p:nvPr/>
        </p:nvSpPr>
        <p:spPr>
          <a:xfrm>
            <a:off x="5617361" y="995791"/>
            <a:ext cx="6260412" cy="4181216"/>
          </a:xfrm>
          <a:prstGeom prst="roundRect">
            <a:avLst/>
          </a:prstGeom>
          <a:ln w="28575">
            <a:solidFill>
              <a:srgbClr val="43549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n-GB" dirty="0">
                <a:latin typeface="Century Gothic" panose="020B0502020202020204" pitchFamily="34" charset="0"/>
              </a:rPr>
              <a:t>Tenderly running your fingers through your lover’s hair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n-GB" dirty="0">
                <a:latin typeface="Century Gothic" panose="020B0502020202020204" pitchFamily="34" charset="0"/>
              </a:rPr>
              <a:t>Addicted to the UV glow of tanning salons? This word describes you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n-GB" dirty="0">
                <a:latin typeface="Century Gothic" panose="020B0502020202020204" pitchFamily="34" charset="0"/>
              </a:rPr>
              <a:t>The prevailing fashion trend among American men under 40, it means one who wears the shirt tail outside of his trousers.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n-GB" dirty="0">
                <a:latin typeface="Century Gothic" panose="020B0502020202020204" pitchFamily="34" charset="0"/>
              </a:rPr>
              <a:t>The person who’s stuck carrying everyone else’s bags on a trip. Literally, a burro.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83F2953-6793-4D17-A305-DAC833805032}"/>
              </a:ext>
            </a:extLst>
          </p:cNvPr>
          <p:cNvSpPr/>
          <p:nvPr/>
        </p:nvSpPr>
        <p:spPr>
          <a:xfrm>
            <a:off x="5759194" y="2059490"/>
            <a:ext cx="5988858" cy="882493"/>
          </a:xfrm>
          <a:prstGeom prst="roundRect">
            <a:avLst/>
          </a:prstGeom>
          <a:noFill/>
          <a:ln w="28575">
            <a:solidFill>
              <a:srgbClr val="F651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E9C563-F692-4ABA-AAE3-89CD55872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67375"/>
            <a:ext cx="12274826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3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11070</TotalTime>
  <Words>1055</Words>
  <Application>Microsoft Office PowerPoint</Application>
  <PresentationFormat>Widescreen</PresentationFormat>
  <Paragraphs>165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freight-text-pro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1: Identity &amp; Culture Leer es un placer By the end of the lesson I will be able to: Talk about my reading preferences Use a wide range of connectives</dc:title>
  <dc:creator>Kirsty Peacock</dc:creator>
  <cp:lastModifiedBy>Kirsty Peacock</cp:lastModifiedBy>
  <cp:revision>233</cp:revision>
  <cp:lastPrinted>2019-06-24T13:04:13Z</cp:lastPrinted>
  <dcterms:created xsi:type="dcterms:W3CDTF">2018-04-30T12:53:34Z</dcterms:created>
  <dcterms:modified xsi:type="dcterms:W3CDTF">2019-09-16T15:03:39Z</dcterms:modified>
</cp:coreProperties>
</file>