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A66E9-ABD1-44D4-86D7-D24589F45F86}" v="63" dt="2020-04-22T21:16:01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56" d="100"/>
          <a:sy n="56" d="100"/>
        </p:scale>
        <p:origin x="26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B4CD3-2CFE-4D11-A16B-52366E988BD4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2E766-A74C-4B6D-832B-D67C24455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3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aticon.com/authors/freepik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laticon.com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flaticon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"Icon made by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Skyclick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www.flaticon.com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"Icon made by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Freepik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www.flaticon.com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E766-A74C-4B6D-832B-D67C244557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"Icon made by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Darius Dan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www.flaticon.com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"Icon made by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dDara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www.flaticon.com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E766-A74C-4B6D-832B-D67C244557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0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"Icon made by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Freepik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www.flaticon.com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E766-A74C-4B6D-832B-D67C244557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7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"Icon made by </a:t>
            </a:r>
            <a:r>
              <a:rPr lang="en-GB" dirty="0" err="1"/>
              <a:t>Monkik</a:t>
            </a:r>
            <a:r>
              <a:rPr lang="en-GB" dirty="0"/>
              <a:t> from www.flaticon.com"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E766-A74C-4B6D-832B-D67C244557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6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"Icon made by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Freepik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www.flaticon.com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E766-A74C-4B6D-832B-D67C244557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3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21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7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5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4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90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5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0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34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8EBB-3AA7-4EFF-A8BE-4E2242B6FBC2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D607-F52C-4382-BB77-D19A4FC29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7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thenounproject.com/term/camera/817253?i=817253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enounproject.com/term/food/2797795?i=2797795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henounproject.com/term/food/2483050?i=2483050" TargetMode="Externa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hyperlink" Target="https://thenounproject.com/term/camera/817253?i=81725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hyperlink" Target="https://thenounproject.com/term/camera/817253?i=81725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hyperlink" Target="https://thenounproject.com/term/camera/817253?i=81725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thenounproject.com/term/family/851674?i=851674" TargetMode="External"/><Relationship Id="rId4" Type="http://schemas.openxmlformats.org/officeDocument/2006/relationships/hyperlink" Target="https://thenounproject.com/term/camera/817253?i=81725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thenounproject.com/term/family/851674?i=851674" TargetMode="External"/><Relationship Id="rId4" Type="http://schemas.openxmlformats.org/officeDocument/2006/relationships/hyperlink" Target="https://thenounproject.com/term/camera/817253?i=817253" TargetMode="External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1A3EA3-44F3-4007-A36E-6A023C2948E9}"/>
              </a:ext>
            </a:extLst>
          </p:cNvPr>
          <p:cNvSpPr/>
          <p:nvPr/>
        </p:nvSpPr>
        <p:spPr>
          <a:xfrm>
            <a:off x="361950" y="723900"/>
            <a:ext cx="6172200" cy="1581150"/>
          </a:xfrm>
          <a:prstGeom prst="roundRect">
            <a:avLst/>
          </a:prstGeom>
          <a:blipFill dpi="0" rotWithShape="1">
            <a:blip r:embed="rId2">
              <a:alphaModFix amt="5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6D6D6D"/>
              </a:solidFill>
              <a:latin typeface="&amp;quot"/>
              <a:hlinkClick r:id="rId3" tooltip="Camera. Click for details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28F6D-3134-4F98-AFF6-554013679029}"/>
              </a:ext>
            </a:extLst>
          </p:cNvPr>
          <p:cNvSpPr txBox="1"/>
          <p:nvPr/>
        </p:nvSpPr>
        <p:spPr>
          <a:xfrm>
            <a:off x="971550" y="1252865"/>
            <a:ext cx="495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radley Hand ITC" panose="03070402050302030203" pitchFamily="66" charset="0"/>
              </a:rPr>
              <a:t>French Pic-Collage competition</a:t>
            </a:r>
          </a:p>
        </p:txBody>
      </p:sp>
      <p:pic>
        <p:nvPicPr>
          <p:cNvPr id="1027" name="Picture 3">
            <a:hlinkClick r:id="rId4" tooltip="Food. Click for details"/>
            <a:extLst>
              <a:ext uri="{FF2B5EF4-FFF2-40B4-BE49-F238E27FC236}">
                <a16:creationId xmlns:a16="http://schemas.microsoft.com/office/drawing/2014/main" id="{A52929DD-D8F6-4869-B3B5-65D2BD3D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58" y="2470322"/>
            <a:ext cx="709941" cy="7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6" tooltip="Food. Click for details"/>
            <a:extLst>
              <a:ext uri="{FF2B5EF4-FFF2-40B4-BE49-F238E27FC236}">
                <a16:creationId xmlns:a16="http://schemas.microsoft.com/office/drawing/2014/main" id="{1FC02879-EC49-48E7-9FEB-74A15705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14" y="244541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16976-D2CB-452C-B0DB-347F8F700BB9}"/>
              </a:ext>
            </a:extLst>
          </p:cNvPr>
          <p:cNvSpPr txBox="1"/>
          <p:nvPr/>
        </p:nvSpPr>
        <p:spPr>
          <a:xfrm>
            <a:off x="1264280" y="2608302"/>
            <a:ext cx="317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Ce que je mange</a:t>
            </a:r>
          </a:p>
        </p:txBody>
      </p:sp>
      <p:pic>
        <p:nvPicPr>
          <p:cNvPr id="1033" name="Picture 9">
            <a:hlinkClick r:id="rId3" tooltip="Camera. Click for details"/>
            <a:extLst>
              <a:ext uri="{FF2B5EF4-FFF2-40B4-BE49-F238E27FC236}">
                <a16:creationId xmlns:a16="http://schemas.microsoft.com/office/drawing/2014/main" id="{E4C039A2-F45C-47EF-8F24-F471E651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500485"/>
            <a:ext cx="8858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9CDED-1718-453B-9700-FD5D8CF02839}"/>
              </a:ext>
            </a:extLst>
          </p:cNvPr>
          <p:cNvSpPr txBox="1"/>
          <p:nvPr/>
        </p:nvSpPr>
        <p:spPr>
          <a:xfrm>
            <a:off x="576262" y="3483515"/>
            <a:ext cx="5791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Use the following prompts to create photo collages in French and send them back to your teacher for rewards.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 can use any free apps and take your own pictures for ease of use.</a:t>
            </a:r>
          </a:p>
        </p:txBody>
      </p:sp>
      <p:pic>
        <p:nvPicPr>
          <p:cNvPr id="12" name="Picture 11" descr="A picture containing sitting, food, table&#10;&#10;Description automatically generated">
            <a:extLst>
              <a:ext uri="{FF2B5EF4-FFF2-40B4-BE49-F238E27FC236}">
                <a16:creationId xmlns:a16="http://schemas.microsoft.com/office/drawing/2014/main" id="{FE45115C-870C-4483-B6E4-2C7DE89FDC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5960045"/>
            <a:ext cx="3124200" cy="3124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605BFC-8654-4ABF-976D-503813FE4204}"/>
              </a:ext>
            </a:extLst>
          </p:cNvPr>
          <p:cNvSpPr txBox="1"/>
          <p:nvPr/>
        </p:nvSpPr>
        <p:spPr>
          <a:xfrm>
            <a:off x="3181350" y="525215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Example: </a:t>
            </a:r>
            <a:r>
              <a:rPr lang="en-GB" sz="2000" dirty="0">
                <a:latin typeface="Century Gothic" panose="020B0502020202020204" pitchFamily="34" charset="0"/>
              </a:rPr>
              <a:t>Au petit-déjeuner, je mange…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44490-F524-40F9-9E55-7085722BDBD8}"/>
              </a:ext>
            </a:extLst>
          </p:cNvPr>
          <p:cNvSpPr txBox="1"/>
          <p:nvPr/>
        </p:nvSpPr>
        <p:spPr>
          <a:xfrm>
            <a:off x="361950" y="5252159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Prompts: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Dans mon frigo, il y a…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Mes fruits préférés sont…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Au petit-déjeuner, je mange…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Le midi, je mange…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Hier soir, j’ai mangé…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Pour mon prochain anniversaire, je vais manger…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B2CC-CF11-437E-A1DD-4B95D93375E0}"/>
              </a:ext>
            </a:extLst>
          </p:cNvPr>
          <p:cNvSpPr txBox="1"/>
          <p:nvPr/>
        </p:nvSpPr>
        <p:spPr>
          <a:xfrm>
            <a:off x="361950" y="8422258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Challenge:</a:t>
            </a:r>
          </a:p>
          <a:p>
            <a:r>
              <a:rPr lang="en-GB" dirty="0">
                <a:latin typeface="Century Gothic" panose="020B0502020202020204" pitchFamily="34" charset="0"/>
              </a:rPr>
              <a:t>Create your own prompts in French!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A5BAF1-151A-45CD-BD9B-A6C80ADBE545}"/>
              </a:ext>
            </a:extLst>
          </p:cNvPr>
          <p:cNvSpPr/>
          <p:nvPr/>
        </p:nvSpPr>
        <p:spPr>
          <a:xfrm>
            <a:off x="0" y="115946"/>
            <a:ext cx="6858000" cy="375261"/>
          </a:xfrm>
          <a:prstGeom prst="rect">
            <a:avLst/>
          </a:prstGeom>
          <a:solidFill>
            <a:srgbClr val="43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600" cap="all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fun activities with a language twist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9D1E49-FE17-466F-9187-3D2EB1BEA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91242"/>
              </p:ext>
            </p:extLst>
          </p:nvPr>
        </p:nvGraphicFramePr>
        <p:xfrm>
          <a:off x="0" y="9649782"/>
          <a:ext cx="6858000" cy="140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11325807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60500070"/>
                    </a:ext>
                  </a:extLst>
                </a:gridCol>
              </a:tblGrid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© We Teach French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solidFill>
                      <a:srgbClr val="FB192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900" cap="all" dirty="0">
                          <a:effectLst/>
                        </a:rPr>
                        <a:t>www.weteachfrench.co.uk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rgbClr val="FB1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38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31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1A3EA3-44F3-4007-A36E-6A023C2948E9}"/>
              </a:ext>
            </a:extLst>
          </p:cNvPr>
          <p:cNvSpPr/>
          <p:nvPr/>
        </p:nvSpPr>
        <p:spPr>
          <a:xfrm>
            <a:off x="361950" y="723900"/>
            <a:ext cx="6172200" cy="1581150"/>
          </a:xfrm>
          <a:prstGeom prst="roundRect">
            <a:avLst/>
          </a:prstGeom>
          <a:blipFill dpi="0" rotWithShape="1">
            <a:blip r:embed="rId3">
              <a:alphaModFix amt="5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6D6D6D"/>
              </a:solidFill>
              <a:latin typeface="&amp;quot"/>
              <a:hlinkClick r:id="rId4" tooltip="Camera. Click for details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28F6D-3134-4F98-AFF6-554013679029}"/>
              </a:ext>
            </a:extLst>
          </p:cNvPr>
          <p:cNvSpPr txBox="1"/>
          <p:nvPr/>
        </p:nvSpPr>
        <p:spPr>
          <a:xfrm>
            <a:off x="971550" y="1252865"/>
            <a:ext cx="495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radley Hand ITC" panose="03070402050302030203" pitchFamily="66" charset="0"/>
              </a:rPr>
              <a:t>French Pic-Collage competition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16976-D2CB-452C-B0DB-347F8F700BB9}"/>
              </a:ext>
            </a:extLst>
          </p:cNvPr>
          <p:cNvSpPr txBox="1"/>
          <p:nvPr/>
        </p:nvSpPr>
        <p:spPr>
          <a:xfrm>
            <a:off x="838200" y="2608302"/>
            <a:ext cx="3602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Ce que je </a:t>
            </a:r>
            <a:r>
              <a:rPr lang="en-GB" sz="2400" b="1" dirty="0" err="1">
                <a:latin typeface="Century Gothic" panose="020B0502020202020204" pitchFamily="34" charset="0"/>
              </a:rPr>
              <a:t>fais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ligne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033" name="Picture 9">
            <a:hlinkClick r:id="rId4" tooltip="Camera. Click for details"/>
            <a:extLst>
              <a:ext uri="{FF2B5EF4-FFF2-40B4-BE49-F238E27FC236}">
                <a16:creationId xmlns:a16="http://schemas.microsoft.com/office/drawing/2014/main" id="{E4C039A2-F45C-47EF-8F24-F471E651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500485"/>
            <a:ext cx="8858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9CDED-1718-453B-9700-FD5D8CF02839}"/>
              </a:ext>
            </a:extLst>
          </p:cNvPr>
          <p:cNvSpPr txBox="1"/>
          <p:nvPr/>
        </p:nvSpPr>
        <p:spPr>
          <a:xfrm>
            <a:off x="576262" y="3483515"/>
            <a:ext cx="5791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Use the following prompts to create photo collages in French and send them back to your teacher for rewards.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 can use any free apps and take your own pictures for ease of 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05BFC-8654-4ABF-976D-503813FE4204}"/>
              </a:ext>
            </a:extLst>
          </p:cNvPr>
          <p:cNvSpPr txBox="1"/>
          <p:nvPr/>
        </p:nvSpPr>
        <p:spPr>
          <a:xfrm>
            <a:off x="3181350" y="5252159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Example: </a:t>
            </a:r>
            <a:r>
              <a:rPr lang="en-GB" sz="2000" dirty="0" err="1">
                <a:latin typeface="Century Gothic" panose="020B0502020202020204" pitchFamily="34" charset="0"/>
              </a:rPr>
              <a:t>Hier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soir</a:t>
            </a:r>
            <a:r>
              <a:rPr lang="en-GB" sz="2000" dirty="0">
                <a:latin typeface="Century Gothic" panose="020B0502020202020204" pitchFamily="34" charset="0"/>
              </a:rPr>
              <a:t>,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44490-F524-40F9-9E55-7085722BDBD8}"/>
              </a:ext>
            </a:extLst>
          </p:cNvPr>
          <p:cNvSpPr txBox="1"/>
          <p:nvPr/>
        </p:nvSpPr>
        <p:spPr>
          <a:xfrm>
            <a:off x="361950" y="5252159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Prompts: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Mes applis préférées sont…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J’utilise mon portable pour…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Je ne me sers jamais de mon portable pour…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Hier soir, 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Demain, je vais…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Je suis accro, donc je devrais…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B2CC-CF11-437E-A1DD-4B95D93375E0}"/>
              </a:ext>
            </a:extLst>
          </p:cNvPr>
          <p:cNvSpPr txBox="1"/>
          <p:nvPr/>
        </p:nvSpPr>
        <p:spPr>
          <a:xfrm>
            <a:off x="361950" y="8422258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Challenge:</a:t>
            </a:r>
          </a:p>
          <a:p>
            <a:r>
              <a:rPr lang="en-GB" dirty="0">
                <a:latin typeface="Century Gothic" panose="020B0502020202020204" pitchFamily="34" charset="0"/>
              </a:rPr>
              <a:t>Create your own prompts in French!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A5BAF1-151A-45CD-BD9B-A6C80ADBE545}"/>
              </a:ext>
            </a:extLst>
          </p:cNvPr>
          <p:cNvSpPr/>
          <p:nvPr/>
        </p:nvSpPr>
        <p:spPr>
          <a:xfrm>
            <a:off x="0" y="115946"/>
            <a:ext cx="6858000" cy="375261"/>
          </a:xfrm>
          <a:prstGeom prst="rect">
            <a:avLst/>
          </a:prstGeom>
          <a:solidFill>
            <a:srgbClr val="43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600" cap="all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fun activities with a language twist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9D1E49-FE17-466F-9187-3D2EB1BEA33E}"/>
              </a:ext>
            </a:extLst>
          </p:cNvPr>
          <p:cNvGraphicFramePr>
            <a:graphicFrameLocks noGrp="1"/>
          </p:cNvGraphicFramePr>
          <p:nvPr/>
        </p:nvGraphicFramePr>
        <p:xfrm>
          <a:off x="0" y="9649782"/>
          <a:ext cx="6858000" cy="140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11325807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60500070"/>
                    </a:ext>
                  </a:extLst>
                </a:gridCol>
              </a:tblGrid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© We Teach French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solidFill>
                      <a:srgbClr val="FB192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900" cap="all" dirty="0">
                          <a:effectLst/>
                        </a:rPr>
                        <a:t>www.weteachfrench.co.uk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rgbClr val="FB1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38328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8EE0E75-6940-4EDF-B02B-37318B3D5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59" y="2367637"/>
            <a:ext cx="831182" cy="83118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1A55807-AD89-4477-9174-045E35CDD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2367637"/>
            <a:ext cx="831182" cy="831182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BAF0C2-492B-4AE2-A923-26028C132B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5695370"/>
            <a:ext cx="3170099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1A3EA3-44F3-4007-A36E-6A023C2948E9}"/>
              </a:ext>
            </a:extLst>
          </p:cNvPr>
          <p:cNvSpPr/>
          <p:nvPr/>
        </p:nvSpPr>
        <p:spPr>
          <a:xfrm>
            <a:off x="361950" y="723900"/>
            <a:ext cx="6172200" cy="1581150"/>
          </a:xfrm>
          <a:prstGeom prst="roundRect">
            <a:avLst/>
          </a:prstGeom>
          <a:blipFill dpi="0" rotWithShape="1">
            <a:blip r:embed="rId3">
              <a:alphaModFix amt="5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6D6D6D"/>
              </a:solidFill>
              <a:latin typeface="&amp;quot"/>
              <a:hlinkClick r:id="rId4" tooltip="Camera. Click for details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28F6D-3134-4F98-AFF6-554013679029}"/>
              </a:ext>
            </a:extLst>
          </p:cNvPr>
          <p:cNvSpPr txBox="1"/>
          <p:nvPr/>
        </p:nvSpPr>
        <p:spPr>
          <a:xfrm>
            <a:off x="971550" y="1252865"/>
            <a:ext cx="495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radley Hand ITC" panose="03070402050302030203" pitchFamily="66" charset="0"/>
              </a:rPr>
              <a:t>French Pic-Collage competition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16976-D2CB-452C-B0DB-347F8F700BB9}"/>
              </a:ext>
            </a:extLst>
          </p:cNvPr>
          <p:cNvSpPr txBox="1"/>
          <p:nvPr/>
        </p:nvSpPr>
        <p:spPr>
          <a:xfrm>
            <a:off x="1264280" y="2608302"/>
            <a:ext cx="317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Les </a:t>
            </a:r>
            <a:r>
              <a:rPr lang="en-GB" sz="2400" b="1" dirty="0" err="1">
                <a:latin typeface="Century Gothic" panose="020B0502020202020204" pitchFamily="34" charset="0"/>
              </a:rPr>
              <a:t>vêtements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033" name="Picture 9">
            <a:hlinkClick r:id="rId4" tooltip="Camera. Click for details"/>
            <a:extLst>
              <a:ext uri="{FF2B5EF4-FFF2-40B4-BE49-F238E27FC236}">
                <a16:creationId xmlns:a16="http://schemas.microsoft.com/office/drawing/2014/main" id="{E4C039A2-F45C-47EF-8F24-F471E651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500485"/>
            <a:ext cx="8858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9CDED-1718-453B-9700-FD5D8CF02839}"/>
              </a:ext>
            </a:extLst>
          </p:cNvPr>
          <p:cNvSpPr txBox="1"/>
          <p:nvPr/>
        </p:nvSpPr>
        <p:spPr>
          <a:xfrm>
            <a:off x="576262" y="3483515"/>
            <a:ext cx="5791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Use the following prompts to create photo collages in French and send them back to your teacher for rewards.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 can use any free apps and take your own pictures for ease of 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05BFC-8654-4ABF-976D-503813FE4204}"/>
              </a:ext>
            </a:extLst>
          </p:cNvPr>
          <p:cNvSpPr txBox="1"/>
          <p:nvPr/>
        </p:nvSpPr>
        <p:spPr>
          <a:xfrm>
            <a:off x="3181350" y="525215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Example: </a:t>
            </a:r>
            <a:r>
              <a:rPr lang="en-GB" sz="2000" dirty="0" err="1">
                <a:latin typeface="Century Gothic" panose="020B0502020202020204" pitchFamily="34" charset="0"/>
              </a:rPr>
              <a:t>Demain</a:t>
            </a:r>
            <a:r>
              <a:rPr lang="en-GB" sz="2000" dirty="0">
                <a:latin typeface="Century Gothic" panose="020B0502020202020204" pitchFamily="34" charset="0"/>
              </a:rPr>
              <a:t>, je </a:t>
            </a:r>
            <a:r>
              <a:rPr lang="en-GB" sz="2000" dirty="0" err="1">
                <a:latin typeface="Century Gothic" panose="020B0502020202020204" pitchFamily="34" charset="0"/>
              </a:rPr>
              <a:t>vais</a:t>
            </a:r>
            <a:r>
              <a:rPr lang="en-GB" sz="2000" dirty="0">
                <a:latin typeface="Century Gothic" panose="020B0502020202020204" pitchFamily="34" charset="0"/>
              </a:rPr>
              <a:t> porter…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44490-F524-40F9-9E55-7085722BDBD8}"/>
              </a:ext>
            </a:extLst>
          </p:cNvPr>
          <p:cNvSpPr txBox="1"/>
          <p:nvPr/>
        </p:nvSpPr>
        <p:spPr>
          <a:xfrm>
            <a:off x="323850" y="5269150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Prompts: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Ce que j’aime porter le weekend…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Mon uniforme est…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Vous ne me verrez jamais porter…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Hier, j’ai porté…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Demain, je vais porter…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Si je pouvais m’habiller comme je voulais au collège, je porterais…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B2CC-CF11-437E-A1DD-4B95D93375E0}"/>
              </a:ext>
            </a:extLst>
          </p:cNvPr>
          <p:cNvSpPr txBox="1"/>
          <p:nvPr/>
        </p:nvSpPr>
        <p:spPr>
          <a:xfrm>
            <a:off x="361950" y="8422258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Challenge:</a:t>
            </a:r>
          </a:p>
          <a:p>
            <a:r>
              <a:rPr lang="en-GB" dirty="0">
                <a:latin typeface="Century Gothic" panose="020B0502020202020204" pitchFamily="34" charset="0"/>
              </a:rPr>
              <a:t>Create your own prompts in French!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A5BAF1-151A-45CD-BD9B-A6C80ADBE545}"/>
              </a:ext>
            </a:extLst>
          </p:cNvPr>
          <p:cNvSpPr/>
          <p:nvPr/>
        </p:nvSpPr>
        <p:spPr>
          <a:xfrm>
            <a:off x="0" y="115946"/>
            <a:ext cx="6858000" cy="375261"/>
          </a:xfrm>
          <a:prstGeom prst="rect">
            <a:avLst/>
          </a:prstGeom>
          <a:solidFill>
            <a:srgbClr val="43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600" cap="all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fun activities with a language twist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9D1E49-FE17-466F-9187-3D2EB1BEA33E}"/>
              </a:ext>
            </a:extLst>
          </p:cNvPr>
          <p:cNvGraphicFramePr>
            <a:graphicFrameLocks noGrp="1"/>
          </p:cNvGraphicFramePr>
          <p:nvPr/>
        </p:nvGraphicFramePr>
        <p:xfrm>
          <a:off x="0" y="9649782"/>
          <a:ext cx="6858000" cy="140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11325807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60500070"/>
                    </a:ext>
                  </a:extLst>
                </a:gridCol>
              </a:tblGrid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© We Teach French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solidFill>
                      <a:srgbClr val="FB192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900" cap="all" dirty="0">
                          <a:effectLst/>
                        </a:rPr>
                        <a:t>www.weteachfrench.co.uk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rgbClr val="FB1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38328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8A512AE-3A0A-46F3-BEC4-0F0D4F89F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68" y="2354107"/>
            <a:ext cx="959815" cy="95981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7B1B9CC-59CE-4230-AA5F-752BF0C63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20" y="2418891"/>
            <a:ext cx="799017" cy="799017"/>
          </a:xfrm>
          <a:prstGeom prst="rect">
            <a:avLst/>
          </a:prstGeom>
        </p:spPr>
      </p:pic>
      <p:pic>
        <p:nvPicPr>
          <p:cNvPr id="12" name="Picture 11" descr="A person holding a sign&#10;&#10;Description automatically generated">
            <a:extLst>
              <a:ext uri="{FF2B5EF4-FFF2-40B4-BE49-F238E27FC236}">
                <a16:creationId xmlns:a16="http://schemas.microsoft.com/office/drawing/2014/main" id="{717E980F-6EC7-4D4E-8F03-44F409B93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08" y="6076047"/>
            <a:ext cx="3205118" cy="32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8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1A3EA3-44F3-4007-A36E-6A023C2948E9}"/>
              </a:ext>
            </a:extLst>
          </p:cNvPr>
          <p:cNvSpPr/>
          <p:nvPr/>
        </p:nvSpPr>
        <p:spPr>
          <a:xfrm>
            <a:off x="361950" y="723900"/>
            <a:ext cx="6172200" cy="1581150"/>
          </a:xfrm>
          <a:prstGeom prst="roundRect">
            <a:avLst/>
          </a:prstGeom>
          <a:blipFill dpi="0" rotWithShape="1">
            <a:blip r:embed="rId3">
              <a:alphaModFix amt="5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6D6D6D"/>
              </a:solidFill>
              <a:latin typeface="&amp;quot"/>
              <a:hlinkClick r:id="rId4" tooltip="Camera. Click for details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28F6D-3134-4F98-AFF6-554013679029}"/>
              </a:ext>
            </a:extLst>
          </p:cNvPr>
          <p:cNvSpPr txBox="1"/>
          <p:nvPr/>
        </p:nvSpPr>
        <p:spPr>
          <a:xfrm>
            <a:off x="971550" y="1252865"/>
            <a:ext cx="495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radley Hand ITC" panose="03070402050302030203" pitchFamily="66" charset="0"/>
              </a:rPr>
              <a:t>French Pic-Collage competition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16976-D2CB-452C-B0DB-347F8F700BB9}"/>
              </a:ext>
            </a:extLst>
          </p:cNvPr>
          <p:cNvSpPr txBox="1"/>
          <p:nvPr/>
        </p:nvSpPr>
        <p:spPr>
          <a:xfrm>
            <a:off x="1264280" y="2608302"/>
            <a:ext cx="317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Mon temps libre</a:t>
            </a:r>
          </a:p>
        </p:txBody>
      </p:sp>
      <p:pic>
        <p:nvPicPr>
          <p:cNvPr id="1033" name="Picture 9">
            <a:hlinkClick r:id="rId4" tooltip="Camera. Click for details"/>
            <a:extLst>
              <a:ext uri="{FF2B5EF4-FFF2-40B4-BE49-F238E27FC236}">
                <a16:creationId xmlns:a16="http://schemas.microsoft.com/office/drawing/2014/main" id="{E4C039A2-F45C-47EF-8F24-F471E651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500485"/>
            <a:ext cx="8858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9CDED-1718-453B-9700-FD5D8CF02839}"/>
              </a:ext>
            </a:extLst>
          </p:cNvPr>
          <p:cNvSpPr txBox="1"/>
          <p:nvPr/>
        </p:nvSpPr>
        <p:spPr>
          <a:xfrm>
            <a:off x="576262" y="3483515"/>
            <a:ext cx="5791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Use the following prompts to create photo collages in French and send them back to your teacher for rewards.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 can use any free apps and take your own pictures for ease of 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05BFC-8654-4ABF-976D-503813FE4204}"/>
              </a:ext>
            </a:extLst>
          </p:cNvPr>
          <p:cNvSpPr txBox="1"/>
          <p:nvPr/>
        </p:nvSpPr>
        <p:spPr>
          <a:xfrm>
            <a:off x="3181350" y="525215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Example: </a:t>
            </a:r>
            <a:r>
              <a:rPr lang="en-GB" sz="2000" dirty="0">
                <a:latin typeface="Century Gothic" panose="020B0502020202020204" pitchFamily="34" charset="0"/>
              </a:rPr>
              <a:t>Il est hors de question de…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44490-F524-40F9-9E55-7085722BDBD8}"/>
              </a:ext>
            </a:extLst>
          </p:cNvPr>
          <p:cNvSpPr txBox="1"/>
          <p:nvPr/>
        </p:nvSpPr>
        <p:spPr>
          <a:xfrm>
            <a:off x="361950" y="5183078"/>
            <a:ext cx="3124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Prompts: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Quand il pleut, 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Quand il fait chaud,…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Il est hors de question de…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Le mois dernier, mes amis et moi….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Quand on pourra enfin sortir, je vais…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Si je pouvais faire n’importe quoi, je voudrais…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B2CC-CF11-437E-A1DD-4B95D93375E0}"/>
              </a:ext>
            </a:extLst>
          </p:cNvPr>
          <p:cNvSpPr txBox="1"/>
          <p:nvPr/>
        </p:nvSpPr>
        <p:spPr>
          <a:xfrm>
            <a:off x="361950" y="8555608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Challenge:</a:t>
            </a:r>
          </a:p>
          <a:p>
            <a:r>
              <a:rPr lang="en-GB" dirty="0">
                <a:latin typeface="Century Gothic" panose="020B0502020202020204" pitchFamily="34" charset="0"/>
              </a:rPr>
              <a:t>Create your own prompts in French!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A5BAF1-151A-45CD-BD9B-A6C80ADBE545}"/>
              </a:ext>
            </a:extLst>
          </p:cNvPr>
          <p:cNvSpPr/>
          <p:nvPr/>
        </p:nvSpPr>
        <p:spPr>
          <a:xfrm>
            <a:off x="0" y="115946"/>
            <a:ext cx="6858000" cy="375261"/>
          </a:xfrm>
          <a:prstGeom prst="rect">
            <a:avLst/>
          </a:prstGeom>
          <a:solidFill>
            <a:srgbClr val="43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600" cap="all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fun activities with a language twist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9D1E49-FE17-466F-9187-3D2EB1BEA33E}"/>
              </a:ext>
            </a:extLst>
          </p:cNvPr>
          <p:cNvGraphicFramePr>
            <a:graphicFrameLocks noGrp="1"/>
          </p:cNvGraphicFramePr>
          <p:nvPr/>
        </p:nvGraphicFramePr>
        <p:xfrm>
          <a:off x="0" y="9649782"/>
          <a:ext cx="6858000" cy="140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11325807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60500070"/>
                    </a:ext>
                  </a:extLst>
                </a:gridCol>
              </a:tblGrid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© We Teach French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solidFill>
                      <a:srgbClr val="FB192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900" cap="all" dirty="0">
                          <a:effectLst/>
                        </a:rPr>
                        <a:t>www.weteachfrench.co.uk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rgbClr val="FB1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38328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3DE38F1-9047-42F3-8FB2-3D8E7172E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4" y="2433645"/>
            <a:ext cx="968610" cy="968610"/>
          </a:xfrm>
          <a:prstGeom prst="rect">
            <a:avLst/>
          </a:prstGeom>
        </p:spPr>
      </p:pic>
      <p:pic>
        <p:nvPicPr>
          <p:cNvPr id="10" name="Picture 9" descr="A close up of a football ball&#10;&#10;Description automatically generated">
            <a:extLst>
              <a:ext uri="{FF2B5EF4-FFF2-40B4-BE49-F238E27FC236}">
                <a16:creationId xmlns:a16="http://schemas.microsoft.com/office/drawing/2014/main" id="{34090191-40F5-4EAC-99F5-9ED41F754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0" y="6122187"/>
            <a:ext cx="3117934" cy="31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9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1A3EA3-44F3-4007-A36E-6A023C2948E9}"/>
              </a:ext>
            </a:extLst>
          </p:cNvPr>
          <p:cNvSpPr/>
          <p:nvPr/>
        </p:nvSpPr>
        <p:spPr>
          <a:xfrm>
            <a:off x="361950" y="723900"/>
            <a:ext cx="6172200" cy="1581150"/>
          </a:xfrm>
          <a:prstGeom prst="roundRect">
            <a:avLst/>
          </a:prstGeom>
          <a:blipFill dpi="0" rotWithShape="1">
            <a:blip r:embed="rId3">
              <a:alphaModFix amt="5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6D6D6D"/>
              </a:solidFill>
              <a:latin typeface="&amp;quot"/>
              <a:hlinkClick r:id="rId4" tooltip="Camera. Click for details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28F6D-3134-4F98-AFF6-554013679029}"/>
              </a:ext>
            </a:extLst>
          </p:cNvPr>
          <p:cNvSpPr txBox="1"/>
          <p:nvPr/>
        </p:nvSpPr>
        <p:spPr>
          <a:xfrm>
            <a:off x="971550" y="1252865"/>
            <a:ext cx="495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radley Hand ITC" panose="03070402050302030203" pitchFamily="66" charset="0"/>
              </a:rPr>
              <a:t>French Pic-Collage competition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16976-D2CB-452C-B0DB-347F8F700BB9}"/>
              </a:ext>
            </a:extLst>
          </p:cNvPr>
          <p:cNvSpPr txBox="1"/>
          <p:nvPr/>
        </p:nvSpPr>
        <p:spPr>
          <a:xfrm>
            <a:off x="1264280" y="2608302"/>
            <a:ext cx="3176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Ma </a:t>
            </a:r>
            <a:r>
              <a:rPr lang="en-GB" sz="2400" b="1" dirty="0" err="1">
                <a:latin typeface="Century Gothic" panose="020B0502020202020204" pitchFamily="34" charset="0"/>
              </a:rPr>
              <a:t>famille</a:t>
            </a:r>
            <a:endParaRPr lang="en-GB" sz="2400" dirty="0">
              <a:solidFill>
                <a:srgbClr val="6D6D6D"/>
              </a:solidFill>
              <a:latin typeface="&amp;quot"/>
              <a:hlinkClick r:id="rId5" tooltip="Family. Click for details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033" name="Picture 9">
            <a:hlinkClick r:id="rId4" tooltip="Camera. Click for details"/>
            <a:extLst>
              <a:ext uri="{FF2B5EF4-FFF2-40B4-BE49-F238E27FC236}">
                <a16:creationId xmlns:a16="http://schemas.microsoft.com/office/drawing/2014/main" id="{E4C039A2-F45C-47EF-8F24-F471E651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500485"/>
            <a:ext cx="8858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9CDED-1718-453B-9700-FD5D8CF02839}"/>
              </a:ext>
            </a:extLst>
          </p:cNvPr>
          <p:cNvSpPr txBox="1"/>
          <p:nvPr/>
        </p:nvSpPr>
        <p:spPr>
          <a:xfrm>
            <a:off x="576262" y="3483515"/>
            <a:ext cx="5791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Use the following prompts to create photo collages in French and send them back to your teacher for rewards.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 can use any free apps and take your own pictures for ease of 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05BFC-8654-4ABF-976D-503813FE4204}"/>
              </a:ext>
            </a:extLst>
          </p:cNvPr>
          <p:cNvSpPr txBox="1"/>
          <p:nvPr/>
        </p:nvSpPr>
        <p:spPr>
          <a:xfrm>
            <a:off x="3181350" y="525215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Example: </a:t>
            </a:r>
            <a:r>
              <a:rPr lang="en-GB" sz="2000" dirty="0">
                <a:latin typeface="Century Gothic" panose="020B0502020202020204" pitchFamily="34" charset="0"/>
              </a:rPr>
              <a:t>Je </a:t>
            </a:r>
            <a:r>
              <a:rPr lang="en-GB" sz="2000" dirty="0" err="1">
                <a:latin typeface="Century Gothic" panose="020B0502020202020204" pitchFamily="34" charset="0"/>
              </a:rPr>
              <a:t>m’entends</a:t>
            </a:r>
            <a:r>
              <a:rPr lang="en-GB" sz="2000" dirty="0">
                <a:latin typeface="Century Gothic" panose="020B0502020202020204" pitchFamily="34" charset="0"/>
              </a:rPr>
              <a:t> bien avec…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44490-F524-40F9-9E55-7085722BDBD8}"/>
              </a:ext>
            </a:extLst>
          </p:cNvPr>
          <p:cNvSpPr txBox="1"/>
          <p:nvPr/>
        </p:nvSpPr>
        <p:spPr>
          <a:xfrm>
            <a:off x="361950" y="5252159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Prompts: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Dans ma famille, il y a 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Je m’entends bien avec…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Je ne supporte pas…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Hier, avec ma famille,…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Le weekend prochain, ma famille et moi, nous allons…</a:t>
            </a:r>
          </a:p>
          <a:p>
            <a:pPr marL="285750" indent="-285750">
              <a:buFontTx/>
              <a:buChar char="-"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B2CC-CF11-437E-A1DD-4B95D93375E0}"/>
              </a:ext>
            </a:extLst>
          </p:cNvPr>
          <p:cNvSpPr txBox="1"/>
          <p:nvPr/>
        </p:nvSpPr>
        <p:spPr>
          <a:xfrm>
            <a:off x="361950" y="8422258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Challenge:</a:t>
            </a:r>
          </a:p>
          <a:p>
            <a:r>
              <a:rPr lang="en-GB" dirty="0">
                <a:latin typeface="Century Gothic" panose="020B0502020202020204" pitchFamily="34" charset="0"/>
              </a:rPr>
              <a:t>Create your own prompts in French!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A5BAF1-151A-45CD-BD9B-A6C80ADBE545}"/>
              </a:ext>
            </a:extLst>
          </p:cNvPr>
          <p:cNvSpPr/>
          <p:nvPr/>
        </p:nvSpPr>
        <p:spPr>
          <a:xfrm>
            <a:off x="0" y="115946"/>
            <a:ext cx="6858000" cy="375261"/>
          </a:xfrm>
          <a:prstGeom prst="rect">
            <a:avLst/>
          </a:prstGeom>
          <a:solidFill>
            <a:srgbClr val="43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600" cap="all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fun activities with a language twist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9D1E49-FE17-466F-9187-3D2EB1BEA33E}"/>
              </a:ext>
            </a:extLst>
          </p:cNvPr>
          <p:cNvGraphicFramePr>
            <a:graphicFrameLocks noGrp="1"/>
          </p:cNvGraphicFramePr>
          <p:nvPr/>
        </p:nvGraphicFramePr>
        <p:xfrm>
          <a:off x="0" y="9649782"/>
          <a:ext cx="6858000" cy="140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11325807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60500070"/>
                    </a:ext>
                  </a:extLst>
                </a:gridCol>
              </a:tblGrid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© We Teach French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solidFill>
                      <a:srgbClr val="FB192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900" cap="all" dirty="0">
                          <a:effectLst/>
                        </a:rPr>
                        <a:t>www.weteachfrench.co.uk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rgbClr val="FB1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38328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29BB484-6E48-4876-B1C1-5B20C0B020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2333667"/>
            <a:ext cx="1071029" cy="1071029"/>
          </a:xfrm>
          <a:prstGeom prst="rect">
            <a:avLst/>
          </a:prstGeom>
        </p:spPr>
      </p:pic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9B485756-BF53-4991-ADA6-930E1E8B6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83" y="6018660"/>
            <a:ext cx="2785808" cy="27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1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1A3EA3-44F3-4007-A36E-6A023C2948E9}"/>
              </a:ext>
            </a:extLst>
          </p:cNvPr>
          <p:cNvSpPr/>
          <p:nvPr/>
        </p:nvSpPr>
        <p:spPr>
          <a:xfrm>
            <a:off x="361950" y="723900"/>
            <a:ext cx="6172200" cy="1581150"/>
          </a:xfrm>
          <a:prstGeom prst="roundRect">
            <a:avLst/>
          </a:prstGeom>
          <a:blipFill dpi="0" rotWithShape="1">
            <a:blip r:embed="rId3">
              <a:alphaModFix amt="5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6D6D6D"/>
              </a:solidFill>
              <a:latin typeface="&amp;quot"/>
              <a:hlinkClick r:id="rId4" tooltip="Camera. Click for details"/>
            </a:endParaRP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28F6D-3134-4F98-AFF6-554013679029}"/>
              </a:ext>
            </a:extLst>
          </p:cNvPr>
          <p:cNvSpPr txBox="1"/>
          <p:nvPr/>
        </p:nvSpPr>
        <p:spPr>
          <a:xfrm>
            <a:off x="971550" y="1252865"/>
            <a:ext cx="495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radley Hand ITC" panose="03070402050302030203" pitchFamily="66" charset="0"/>
              </a:rPr>
              <a:t>French Pic-Collage competition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16976-D2CB-452C-B0DB-347F8F700BB9}"/>
              </a:ext>
            </a:extLst>
          </p:cNvPr>
          <p:cNvSpPr txBox="1"/>
          <p:nvPr/>
        </p:nvSpPr>
        <p:spPr>
          <a:xfrm>
            <a:off x="1264280" y="2608302"/>
            <a:ext cx="3176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Century Gothic" panose="020B0502020202020204" pitchFamily="34" charset="0"/>
              </a:rPr>
              <a:t>Là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latin typeface="Century Gothic" panose="020B0502020202020204" pitchFamily="34" charset="0"/>
              </a:rPr>
              <a:t>où</a:t>
            </a:r>
            <a:r>
              <a:rPr lang="en-GB" sz="2400" b="1" dirty="0">
                <a:latin typeface="Century Gothic" panose="020B0502020202020204" pitchFamily="34" charset="0"/>
              </a:rPr>
              <a:t> j’habite</a:t>
            </a:r>
            <a:endParaRPr lang="en-GB" sz="2400" dirty="0">
              <a:solidFill>
                <a:srgbClr val="6D6D6D"/>
              </a:solidFill>
              <a:latin typeface="&amp;quot"/>
              <a:hlinkClick r:id="rId5" tooltip="Family. Click for details"/>
            </a:endParaRPr>
          </a:p>
          <a:p>
            <a:endParaRPr lang="en-GB" sz="2400" b="1" dirty="0">
              <a:latin typeface="Century Gothic" panose="020B0502020202020204" pitchFamily="34" charset="0"/>
            </a:endParaRPr>
          </a:p>
        </p:txBody>
      </p:sp>
      <p:pic>
        <p:nvPicPr>
          <p:cNvPr id="1033" name="Picture 9">
            <a:hlinkClick r:id="rId4" tooltip="Camera. Click for details"/>
            <a:extLst>
              <a:ext uri="{FF2B5EF4-FFF2-40B4-BE49-F238E27FC236}">
                <a16:creationId xmlns:a16="http://schemas.microsoft.com/office/drawing/2014/main" id="{E4C039A2-F45C-47EF-8F24-F471E651A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500485"/>
            <a:ext cx="8858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F9CDED-1718-453B-9700-FD5D8CF02839}"/>
              </a:ext>
            </a:extLst>
          </p:cNvPr>
          <p:cNvSpPr txBox="1"/>
          <p:nvPr/>
        </p:nvSpPr>
        <p:spPr>
          <a:xfrm>
            <a:off x="576262" y="3483515"/>
            <a:ext cx="57912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Use the following prompts to create photo collages in French and send them back to your teacher for rewards.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 can use any free apps and take your own pictures for ease of 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05BFC-8654-4ABF-976D-503813FE4204}"/>
              </a:ext>
            </a:extLst>
          </p:cNvPr>
          <p:cNvSpPr txBox="1"/>
          <p:nvPr/>
        </p:nvSpPr>
        <p:spPr>
          <a:xfrm>
            <a:off x="3181350" y="5252159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Example: </a:t>
            </a:r>
            <a:r>
              <a:rPr lang="en-GB" sz="2000" dirty="0">
                <a:latin typeface="Century Gothic" panose="020B0502020202020204" pitchFamily="34" charset="0"/>
              </a:rPr>
              <a:t>Si je </a:t>
            </a:r>
            <a:r>
              <a:rPr lang="en-GB" sz="2000" dirty="0" err="1">
                <a:latin typeface="Century Gothic" panose="020B0502020202020204" pitchFamily="34" charset="0"/>
              </a:rPr>
              <a:t>pouvais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habiter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n’importe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où</a:t>
            </a:r>
            <a:r>
              <a:rPr lang="en-GB" sz="2000" dirty="0">
                <a:latin typeface="Century Gothic" panose="020B0502020202020204" pitchFamily="34" charset="0"/>
              </a:rPr>
              <a:t>, je </a:t>
            </a:r>
            <a:r>
              <a:rPr lang="en-GB" sz="2000" dirty="0" err="1">
                <a:latin typeface="Century Gothic" panose="020B0502020202020204" pitchFamily="34" charset="0"/>
              </a:rPr>
              <a:t>choisirais</a:t>
            </a:r>
            <a:r>
              <a:rPr lang="en-GB" sz="2000" dirty="0"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44490-F524-40F9-9E55-7085722BDBD8}"/>
              </a:ext>
            </a:extLst>
          </p:cNvPr>
          <p:cNvSpPr txBox="1"/>
          <p:nvPr/>
        </p:nvSpPr>
        <p:spPr>
          <a:xfrm>
            <a:off x="361950" y="5252159"/>
            <a:ext cx="3124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Prompts: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J’habite…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Ma chambre…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La pièce préférée chez moi, c’est…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Avant, j’habitais…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A l’avenir, je vais habiter…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Si je pouvais habiter n’importe où, je choisirais…</a:t>
            </a:r>
          </a:p>
          <a:p>
            <a:pPr marL="285750" indent="-285750">
              <a:buFontTx/>
              <a:buChar char="-"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D4B2CC-CF11-437E-A1DD-4B95D93375E0}"/>
              </a:ext>
            </a:extLst>
          </p:cNvPr>
          <p:cNvSpPr txBox="1"/>
          <p:nvPr/>
        </p:nvSpPr>
        <p:spPr>
          <a:xfrm>
            <a:off x="361950" y="8422258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entury Gothic" panose="020B0502020202020204" pitchFamily="34" charset="0"/>
              </a:rPr>
              <a:t>Challenge:</a:t>
            </a:r>
          </a:p>
          <a:p>
            <a:r>
              <a:rPr lang="en-GB" dirty="0">
                <a:latin typeface="Century Gothic" panose="020B0502020202020204" pitchFamily="34" charset="0"/>
              </a:rPr>
              <a:t>Create your own prompts in French!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A5BAF1-151A-45CD-BD9B-A6C80ADBE545}"/>
              </a:ext>
            </a:extLst>
          </p:cNvPr>
          <p:cNvSpPr/>
          <p:nvPr/>
        </p:nvSpPr>
        <p:spPr>
          <a:xfrm>
            <a:off x="0" y="115946"/>
            <a:ext cx="6858000" cy="375261"/>
          </a:xfrm>
          <a:prstGeom prst="rect">
            <a:avLst/>
          </a:prstGeom>
          <a:solidFill>
            <a:srgbClr val="43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600" cap="all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fun activities with a language twist</a:t>
            </a:r>
            <a:endParaRPr lang="en-GB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9D1E49-FE17-466F-9187-3D2EB1BEA33E}"/>
              </a:ext>
            </a:extLst>
          </p:cNvPr>
          <p:cNvGraphicFramePr>
            <a:graphicFrameLocks noGrp="1"/>
          </p:cNvGraphicFramePr>
          <p:nvPr/>
        </p:nvGraphicFramePr>
        <p:xfrm>
          <a:off x="0" y="9649782"/>
          <a:ext cx="6858000" cy="140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311325807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4160500070"/>
                    </a:ext>
                  </a:extLst>
                </a:gridCol>
              </a:tblGrid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© We Teach French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b">
                    <a:solidFill>
                      <a:srgbClr val="FB192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r>
                        <a:rPr lang="en-GB" sz="900" cap="all" dirty="0">
                          <a:effectLst/>
                        </a:rPr>
                        <a:t>www.weteachfrench.co.uk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solidFill>
                      <a:srgbClr val="FB1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638328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7C1FEF19-F691-40E3-8CB0-12E83F79B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9185" y="2381408"/>
            <a:ext cx="898565" cy="898565"/>
          </a:xfrm>
          <a:prstGeom prst="rect">
            <a:avLst/>
          </a:prstGeom>
        </p:spPr>
      </p:pic>
      <p:pic>
        <p:nvPicPr>
          <p:cNvPr id="10" name="Picture 9" descr="A sign on a beach&#10;&#10;Description automatically generated">
            <a:extLst>
              <a:ext uri="{FF2B5EF4-FFF2-40B4-BE49-F238E27FC236}">
                <a16:creationId xmlns:a16="http://schemas.microsoft.com/office/drawing/2014/main" id="{A08CE2EA-020B-4774-9FCC-716F02F558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59" y="6305148"/>
            <a:ext cx="3129841" cy="3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20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167EC11-CED9-44C9-B696-0C2D81692E30}">
  <we:reference id="wa104381063" version="1.0.0.1" store="en-001" storeType="OMEX"/>
  <we:alternateReferences>
    <we:reference id="wa104381063" version="1.0.0.1" store="en-00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802</Words>
  <Application>Microsoft Office PowerPoint</Application>
  <PresentationFormat>A4 Paper (210x297 mm)</PresentationFormat>
  <Paragraphs>113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&amp;quot</vt:lpstr>
      <vt:lpstr>Arial</vt:lpstr>
      <vt:lpstr>Bradley Hand ITC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Rodriguez</dc:creator>
  <cp:lastModifiedBy>Kirsty Peacock</cp:lastModifiedBy>
  <cp:revision>6</cp:revision>
  <dcterms:created xsi:type="dcterms:W3CDTF">2020-04-22T15:04:02Z</dcterms:created>
  <dcterms:modified xsi:type="dcterms:W3CDTF">2020-04-23T14:32:59Z</dcterms:modified>
</cp:coreProperties>
</file>