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192D"/>
    <a:srgbClr val="F6510A"/>
    <a:srgbClr val="435494"/>
    <a:srgbClr val="FA957A"/>
    <a:srgbClr val="0066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32" autoAdjust="0"/>
    <p:restoredTop sz="75606" autoAdjust="0"/>
  </p:normalViewPr>
  <p:slideViewPr>
    <p:cSldViewPr snapToGrid="0">
      <p:cViewPr varScale="1">
        <p:scale>
          <a:sx n="55" d="100"/>
          <a:sy n="55" d="100"/>
        </p:scale>
        <p:origin x="264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42E1B-E151-4048-8297-F0A5086114B3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BF6C7-A394-48D8-853A-84ACEEA61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487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illustrations/talk-discussions-kids-clipart-cute-2782767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goodfreephotos.com/vector-images/slate-and-apple-vector-clipart.png.php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u="sng" dirty="0">
                <a:hlinkClick r:id="rId3"/>
              </a:rPr>
              <a:t>Pictures via</a:t>
            </a:r>
          </a:p>
          <a:p>
            <a:pPr eaLnBrk="1" hangingPunct="1">
              <a:spcBef>
                <a:spcPct val="0"/>
              </a:spcBef>
            </a:pPr>
            <a:r>
              <a:rPr lang="en-GB" dirty="0">
                <a:hlinkClick r:id="rId3"/>
              </a:rPr>
              <a:t>https://pixabay.com/illustrations/talk-discussions-kids-clipart-cute-2782767/</a:t>
            </a:r>
            <a:endParaRPr lang="en-GB" dirty="0"/>
          </a:p>
          <a:p>
            <a:pPr eaLnBrk="1" hangingPunct="1">
              <a:spcBef>
                <a:spcPct val="0"/>
              </a:spcBef>
            </a:pPr>
            <a:r>
              <a:rPr lang="en-GB" dirty="0">
                <a:hlinkClick r:id="rId4"/>
              </a:rPr>
              <a:t>https://www.goodfreephotos.com/vector-images/slate-and-apple-vector-clipart.png.php</a:t>
            </a:r>
            <a:endParaRPr lang="en-GB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71CFED-502B-49D7-9CE9-E23E3B35A86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32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CAAD8-77EF-4B90-B5E2-052E8E493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F35B5D-900B-40B2-896E-6A8DED39A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7B2C7-D3D5-4212-9FCB-2CC572FE6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F679B-7C25-45DF-9FB3-34446E7BD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6FC8D-98BE-4491-A123-EFFD56CC8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07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67A7D-D62F-4D73-A346-631D2DDBA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DC4DE2-A787-41D7-A613-82FD01222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D9FC5-A93A-4530-9890-3B4F498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C846D-273A-4B30-83B6-18D920AD3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91563-7E0F-4844-B855-42CDEC189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79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546385-81FF-4B7F-A9E1-6F83D131C5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10B9C-EC97-4837-8C70-31F5C5D4B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80906-F7D5-4812-8F34-612AC2F26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15C07-66A6-4D4F-84A8-5BC26AC2D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3DD2B-D11F-4088-B8BD-595940D3C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97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D91C6-6E4F-4B4C-9D0F-F1AD44DE7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85757-3F44-4DD3-9276-1FE217DA4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4E488-2680-4D7E-8401-8A3BCE271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219B3-B646-4D5E-8269-D791C460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AB68B-117B-4D7C-AE63-C7839E5DF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99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6713C-845C-4527-9FD9-713A3B487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60E85-9B5A-425D-8536-1F7110104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4AD59-2F41-4ABD-AE80-C374597F0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B4F03-5D77-4017-9942-AEA74EF65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ADBAC-F0E7-4030-9A69-6492E049F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76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71115-E5FC-4F8A-989B-C678A0967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2A4CE-A7D1-4464-A96A-B54AFC502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929EC9-828C-4674-927F-0F7081014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616790-F00B-4237-9073-57BAA99DD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824A5E-3D45-4276-A90F-C42E81FC6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311E0-86F6-43E0-A068-57C4C67B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2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752A7-6070-443B-84AF-0BAF86F06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C1B80-828E-4619-8E04-9343EB985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CD79C-DD16-4672-8136-ABA3B3780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AE2710-6BEB-470F-8EEE-8CEB8EC82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D28FA1-8052-4B7D-9991-7EA1AC10B8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9C72E2-6AF6-47B1-BA3A-3199AF348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306A26-B92F-4651-85B7-FB08F0373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0F838A-44BC-40FD-8871-33924A11B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64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27251-B84B-4757-B117-0DF2B05E5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6C2B9D-A880-454B-9BA7-AD6261D78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327058-B96C-4439-B453-2CD51B78C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6E0105-B517-4870-8F52-54E0F53A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5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32994D-04C9-44C3-AF72-9955FB4A0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98AD14-59BA-4B33-9529-77DD831C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43C7E-47D5-4D4D-A8D4-EE1CABE6A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1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93306-D7A2-4876-80B3-426349BF9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760A2-110E-4846-BE63-A1802CD04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B536E-33FE-474D-9210-551441F4E8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DD8BEA-FF1D-4767-A500-338BCF431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10142-71F6-4ABF-BECF-B234E6B6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E55B7-8839-4CE9-86D3-C3BB17503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44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0469A-DE1A-4D1B-BBC8-D78CC8CCD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CEA81C-58BF-44DB-8204-41FF9EEF50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A0EA47-DA00-4A12-A726-732C59732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123D2-D715-4F0A-B7AD-2A37E9EB5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CE453-C5A2-48A0-AE36-AD4625801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DECA1-052B-485D-BB23-213B7E56A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88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AD96D7-1B9F-4401-BDDF-2A7D440E6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35FF3-2FFE-43ED-8BAD-8EEFBE81F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9F08F-229E-4C76-B68C-C79EDF0F75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4E462-5F09-41FB-A416-DBC477B65A9D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63B6F-5427-4D39-8E60-19062C3602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40847-9358-4829-95D9-1A426FEDCE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18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524920"/>
              </p:ext>
            </p:extLst>
          </p:nvPr>
        </p:nvGraphicFramePr>
        <p:xfrm>
          <a:off x="3128636" y="1659355"/>
          <a:ext cx="2967364" cy="1051561"/>
        </p:xfrm>
        <a:graphic>
          <a:graphicData uri="http://schemas.openxmlformats.org/drawingml/2006/table">
            <a:tbl>
              <a:tblPr/>
              <a:tblGrid>
                <a:gridCol w="2967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80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être à l’heure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4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faire </a:t>
                      </a: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ses</a:t>
                      </a: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devoirs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0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porter</a:t>
                      </a: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AR" sz="1800" b="0" baseline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l’uniforme</a:t>
                      </a: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AR" sz="1800" b="0" baseline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scolaire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120" name="Rectangle 1"/>
          <p:cNvSpPr>
            <a:spLocks noChangeArrowheads="1"/>
          </p:cNvSpPr>
          <p:nvPr/>
        </p:nvSpPr>
        <p:spPr bwMode="auto">
          <a:xfrm>
            <a:off x="1" y="2090345"/>
            <a:ext cx="4123205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GB" sz="1900" b="1"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</a:rPr>
              <a:t>Dans notre collège il faut</a:t>
            </a:r>
            <a:endParaRPr lang="en-GB" sz="1900" dirty="0">
              <a:latin typeface="Century Gothic" panose="020B0502020202020204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34" name="Rectangle 1"/>
          <p:cNvSpPr>
            <a:spLocks noChangeArrowheads="1"/>
          </p:cNvSpPr>
          <p:nvPr/>
        </p:nvSpPr>
        <p:spPr bwMode="auto">
          <a:xfrm>
            <a:off x="3809067" y="3526698"/>
            <a:ext cx="38899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AR" sz="2000" b="1">
                <a:latin typeface="Century Gothic" panose="020B0502020202020204" pitchFamily="34" charset="0"/>
              </a:rPr>
              <a:t> </a:t>
            </a:r>
            <a:r>
              <a:rPr lang="es-AR" sz="1900" b="1">
                <a:latin typeface="Century Gothic" panose="020B0502020202020204" pitchFamily="34" charset="0"/>
              </a:rPr>
              <a:t>car</a:t>
            </a:r>
            <a:endParaRPr lang="es-AR" sz="19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669882"/>
              </p:ext>
            </p:extLst>
          </p:nvPr>
        </p:nvGraphicFramePr>
        <p:xfrm>
          <a:off x="1845862" y="3240346"/>
          <a:ext cx="1895475" cy="931966"/>
        </p:xfrm>
        <a:graphic>
          <a:graphicData uri="http://schemas.openxmlformats.org/drawingml/2006/table">
            <a:tbl>
              <a:tblPr/>
              <a:tblGrid>
                <a:gridCol w="189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96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raisonnable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1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logique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1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ridicule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389727"/>
              </p:ext>
            </p:extLst>
          </p:nvPr>
        </p:nvGraphicFramePr>
        <p:xfrm>
          <a:off x="8649728" y="1401731"/>
          <a:ext cx="3447537" cy="1556132"/>
        </p:xfrm>
        <a:graphic>
          <a:graphicData uri="http://schemas.openxmlformats.org/drawingml/2006/table">
            <a:tbl>
              <a:tblPr/>
              <a:tblGrid>
                <a:gridCol w="3447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mâcher du chewing gum.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porter des bijoux</a:t>
                      </a:r>
                      <a:r>
                        <a:rPr lang="es-AR" sz="1800" b="0" baseline="0" noProof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ou trop de maqillage</a:t>
                      </a:r>
                      <a:r>
                        <a:rPr lang="es-AR" sz="1800" b="0" noProof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sortir</a:t>
                      </a:r>
                      <a:r>
                        <a:rPr lang="es-AR" sz="1800" b="0" baseline="0" noProof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de l’école à l’heure de déjeuner.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096000" y="2187722"/>
            <a:ext cx="270018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900" b="1" dirty="0" err="1">
                <a:latin typeface="Century Gothic" panose="020B0502020202020204" pitchFamily="34" charset="0"/>
                <a:cs typeface="Aharoni" pitchFamily="2" charset="-79"/>
              </a:rPr>
              <a:t>mais</a:t>
            </a:r>
            <a:r>
              <a:rPr lang="es-AR" sz="1900" b="1" dirty="0">
                <a:latin typeface="Century Gothic" panose="020B0502020202020204" pitchFamily="34" charset="0"/>
                <a:cs typeface="Aharoni" pitchFamily="2" charset="-79"/>
              </a:rPr>
              <a:t> </a:t>
            </a:r>
            <a:r>
              <a:rPr lang="es-AR" sz="1900" b="1" dirty="0" err="1">
                <a:latin typeface="Century Gothic" panose="020B0502020202020204" pitchFamily="34" charset="0"/>
                <a:cs typeface="Aharoni" pitchFamily="2" charset="-79"/>
              </a:rPr>
              <a:t>il</a:t>
            </a:r>
            <a:r>
              <a:rPr lang="es-AR" sz="1900" b="1" dirty="0">
                <a:latin typeface="Century Gothic" panose="020B0502020202020204" pitchFamily="34" charset="0"/>
                <a:cs typeface="Aharoni" pitchFamily="2" charset="-79"/>
              </a:rPr>
              <a:t> </a:t>
            </a:r>
            <a:r>
              <a:rPr lang="es-AR" sz="1900" b="1" dirty="0" err="1">
                <a:latin typeface="Century Gothic" panose="020B0502020202020204" pitchFamily="34" charset="0"/>
                <a:cs typeface="Aharoni" pitchFamily="2" charset="-79"/>
              </a:rPr>
              <a:t>est</a:t>
            </a:r>
            <a:r>
              <a:rPr lang="es-AR" sz="1900" b="1" dirty="0">
                <a:latin typeface="Century Gothic" panose="020B0502020202020204" pitchFamily="34" charset="0"/>
                <a:cs typeface="Aharoni" pitchFamily="2" charset="-79"/>
              </a:rPr>
              <a:t> </a:t>
            </a:r>
            <a:r>
              <a:rPr lang="es-AR" sz="1900" b="1" dirty="0" err="1">
                <a:latin typeface="Century Gothic" panose="020B0502020202020204" pitchFamily="34" charset="0"/>
                <a:cs typeface="Aharoni" pitchFamily="2" charset="-79"/>
              </a:rPr>
              <a:t>interdit</a:t>
            </a:r>
            <a:r>
              <a:rPr lang="es-AR" sz="1900" b="1" dirty="0">
                <a:latin typeface="Century Gothic" panose="020B0502020202020204" pitchFamily="34" charset="0"/>
                <a:cs typeface="Aharoni" pitchFamily="2" charset="-79"/>
              </a:rPr>
              <a:t> de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961929"/>
              </p:ext>
            </p:extLst>
          </p:nvPr>
        </p:nvGraphicFramePr>
        <p:xfrm>
          <a:off x="4660396" y="3200973"/>
          <a:ext cx="3709609" cy="1051560"/>
        </p:xfrm>
        <a:graphic>
          <a:graphicData uri="http://schemas.openxmlformats.org/drawingml/2006/table">
            <a:tbl>
              <a:tblPr/>
              <a:tblGrid>
                <a:gridCol w="3709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on n’est</a:t>
                      </a:r>
                      <a:r>
                        <a:rPr lang="es-AR" sz="1800" b="0" baseline="0" noProof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pas des bébés</a:t>
                      </a:r>
                      <a:r>
                        <a:rPr lang="es-AR" sz="1800" b="0" noProof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0" baseline="0" noProof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il faut respecter les autres.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baseline="0" noProof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c’est dangereux.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21004" y="4858645"/>
            <a:ext cx="315542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900" b="1" dirty="0">
                <a:latin typeface="Century Gothic" panose="020B0502020202020204" pitchFamily="34" charset="0"/>
                <a:cs typeface="Aharoni" pitchFamily="2" charset="-79"/>
              </a:rPr>
              <a:t>Dans </a:t>
            </a:r>
            <a:r>
              <a:rPr lang="es-AR" sz="1900" b="1" dirty="0" err="1">
                <a:latin typeface="Century Gothic" panose="020B0502020202020204" pitchFamily="34" charset="0"/>
                <a:cs typeface="Aharoni" pitchFamily="2" charset="-79"/>
              </a:rPr>
              <a:t>mon</a:t>
            </a:r>
            <a:r>
              <a:rPr lang="es-AR" sz="1900" b="1" dirty="0">
                <a:latin typeface="Century Gothic" panose="020B0502020202020204" pitchFamily="34" charset="0"/>
                <a:cs typeface="Aharoni" pitchFamily="2" charset="-79"/>
              </a:rPr>
              <a:t> </a:t>
            </a:r>
            <a:r>
              <a:rPr lang="es-AR" sz="1900" b="1" dirty="0" err="1">
                <a:latin typeface="Century Gothic" panose="020B0502020202020204" pitchFamily="34" charset="0"/>
                <a:cs typeface="Aharoni" pitchFamily="2" charset="-79"/>
              </a:rPr>
              <a:t>collège</a:t>
            </a:r>
            <a:r>
              <a:rPr lang="es-AR" sz="1900" b="1" dirty="0">
                <a:latin typeface="Century Gothic" panose="020B0502020202020204" pitchFamily="34" charset="0"/>
                <a:cs typeface="Aharoni" pitchFamily="2" charset="-79"/>
              </a:rPr>
              <a:t> </a:t>
            </a:r>
            <a:r>
              <a:rPr lang="es-AR" sz="1900" b="1" dirty="0" err="1">
                <a:latin typeface="Century Gothic" panose="020B0502020202020204" pitchFamily="34" charset="0"/>
                <a:cs typeface="Aharoni" pitchFamily="2" charset="-79"/>
              </a:rPr>
              <a:t>idéal</a:t>
            </a:r>
            <a:endParaRPr lang="es-AR" sz="1900" b="1" dirty="0">
              <a:latin typeface="Century Gothic" panose="020B0502020202020204" pitchFamily="34" charset="0"/>
              <a:cs typeface="Aharoni" pitchFamily="2" charset="-79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AF09D5C-EA43-409C-9148-2C2FAF5F932A}"/>
              </a:ext>
            </a:extLst>
          </p:cNvPr>
          <p:cNvGrpSpPr/>
          <p:nvPr/>
        </p:nvGrpSpPr>
        <p:grpSpPr>
          <a:xfrm>
            <a:off x="421005" y="133446"/>
            <a:ext cx="11349990" cy="537210"/>
            <a:chOff x="400050" y="240030"/>
            <a:chExt cx="11349990" cy="537210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9A93351C-B987-4751-87DD-A877615F44B4}"/>
                </a:ext>
              </a:extLst>
            </p:cNvPr>
            <p:cNvSpPr/>
            <p:nvPr/>
          </p:nvSpPr>
          <p:spPr>
            <a:xfrm>
              <a:off x="400050" y="240030"/>
              <a:ext cx="11349990" cy="537210"/>
            </a:xfrm>
            <a:prstGeom prst="roundRect">
              <a:avLst/>
            </a:prstGeom>
            <a:solidFill>
              <a:srgbClr val="4354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8A9D1D5-12D1-4558-BC6F-0298331BEEF4}"/>
                </a:ext>
              </a:extLst>
            </p:cNvPr>
            <p:cNvSpPr txBox="1"/>
            <p:nvPr/>
          </p:nvSpPr>
          <p:spPr>
            <a:xfrm>
              <a:off x="800100" y="315575"/>
              <a:ext cx="105498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>
                  <a:solidFill>
                    <a:schemeClr val="bg1"/>
                  </a:solidFill>
                  <a:latin typeface="Century Gothic" panose="020B0502020202020204" pitchFamily="34" charset="0"/>
                </a:rPr>
                <a:t>Au collège: Liberté, égalité, fraternité?</a:t>
              </a:r>
              <a:endParaRPr lang="en-GB" sz="24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1ADF889E-8F8D-47C8-8C18-F1CEF75C6EB9}"/>
              </a:ext>
            </a:extLst>
          </p:cNvPr>
          <p:cNvSpPr txBox="1"/>
          <p:nvPr/>
        </p:nvSpPr>
        <p:spPr>
          <a:xfrm>
            <a:off x="421004" y="969400"/>
            <a:ext cx="2621133" cy="578882"/>
          </a:xfrm>
          <a:prstGeom prst="roundRect">
            <a:avLst/>
          </a:prstGeom>
          <a:solidFill>
            <a:srgbClr val="FB192D"/>
          </a:solidFill>
          <a:ln>
            <a:solidFill>
              <a:srgbClr val="F6510A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b="1" dirty="0">
                <a:latin typeface="Century Gothic" panose="020B0502020202020204" pitchFamily="34" charset="0"/>
              </a:rPr>
              <a:t>Trapdoor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53BF2E1D-04F3-4DB0-AAB5-FE9632818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162057"/>
              </p:ext>
            </p:extLst>
          </p:nvPr>
        </p:nvGraphicFramePr>
        <p:xfrm>
          <a:off x="3487477" y="4528222"/>
          <a:ext cx="4533092" cy="1079471"/>
        </p:xfrm>
        <a:graphic>
          <a:graphicData uri="http://schemas.openxmlformats.org/drawingml/2006/table">
            <a:tbl>
              <a:tblPr/>
              <a:tblGrid>
                <a:gridCol w="4533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on</a:t>
                      </a:r>
                      <a:r>
                        <a:rPr lang="es-AR" sz="1800" b="0" baseline="0" noProof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porterait nos propres vêtements.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4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il</a:t>
                      </a:r>
                      <a:r>
                        <a:rPr lang="es-AR" sz="1800" b="0" baseline="0" noProof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serait permis de manquer les cours</a:t>
                      </a:r>
                      <a:r>
                        <a:rPr lang="es-AR" sz="1800" b="0" noProof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on</a:t>
                      </a:r>
                      <a:r>
                        <a:rPr lang="es-AR" sz="1800" b="0" baseline="0" noProof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aurait le droit de manger chez nous</a:t>
                      </a:r>
                      <a:r>
                        <a:rPr lang="es-AR" sz="1800" b="0" noProof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B74DB27-B89D-4141-84C3-7FB85B05C204}"/>
              </a:ext>
            </a:extLst>
          </p:cNvPr>
          <p:cNvSpPr txBox="1"/>
          <p:nvPr/>
        </p:nvSpPr>
        <p:spPr>
          <a:xfrm>
            <a:off x="0" y="3526636"/>
            <a:ext cx="192790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b="1">
                <a:latin typeface="Century Gothic" panose="020B0502020202020204" pitchFamily="34" charset="0"/>
                <a:cs typeface="Times New Roman" pitchFamily="18" charset="0"/>
              </a:rPr>
              <a:t>Je trouve ça </a:t>
            </a:r>
            <a:endParaRPr lang="en-GB" sz="1900" b="1" dirty="0">
              <a:latin typeface="Century Gothic" panose="020B0502020202020204" pitchFamily="34" charset="0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215E1B-4D74-42A5-934E-171AB35CC9B5}"/>
              </a:ext>
            </a:extLst>
          </p:cNvPr>
          <p:cNvSpPr txBox="1"/>
          <p:nvPr/>
        </p:nvSpPr>
        <p:spPr>
          <a:xfrm>
            <a:off x="3282783" y="6088293"/>
            <a:ext cx="281321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b="1" dirty="0">
                <a:latin typeface="Century Gothic" panose="020B0502020202020204" pitchFamily="34" charset="0"/>
                <a:cs typeface="Times New Roman" pitchFamily="18" charset="0"/>
              </a:rPr>
              <a:t>À mon </a:t>
            </a:r>
            <a:r>
              <a:rPr lang="en-GB" sz="1900" b="1" dirty="0" err="1">
                <a:latin typeface="Century Gothic" panose="020B0502020202020204" pitchFamily="34" charset="0"/>
                <a:cs typeface="Times New Roman" pitchFamily="18" charset="0"/>
              </a:rPr>
              <a:t>avis</a:t>
            </a:r>
            <a:r>
              <a:rPr lang="en-GB" sz="1900" b="1" dirty="0">
                <a:latin typeface="Century Gothic" panose="020B0502020202020204" pitchFamily="34" charset="0"/>
                <a:cs typeface="Times New Roman" pitchFamily="18" charset="0"/>
              </a:rPr>
              <a:t> </a:t>
            </a:r>
            <a:r>
              <a:rPr lang="en-GB" sz="1900" b="1" dirty="0" err="1">
                <a:latin typeface="Century Gothic" panose="020B0502020202020204" pitchFamily="34" charset="0"/>
                <a:cs typeface="Times New Roman" pitchFamily="18" charset="0"/>
              </a:rPr>
              <a:t>ça</a:t>
            </a:r>
            <a:r>
              <a:rPr lang="en-GB" sz="1900" b="1" dirty="0">
                <a:latin typeface="Century Gothic" panose="020B0502020202020204" pitchFamily="34" charset="0"/>
                <a:cs typeface="Times New Roman" pitchFamily="18" charset="0"/>
              </a:rPr>
              <a:t> </a:t>
            </a:r>
            <a:r>
              <a:rPr lang="en-GB" sz="1900" b="1" dirty="0" err="1">
                <a:latin typeface="Century Gothic" panose="020B0502020202020204" pitchFamily="34" charset="0"/>
                <a:cs typeface="Times New Roman" pitchFamily="18" charset="0"/>
              </a:rPr>
              <a:t>serait</a:t>
            </a:r>
            <a:endParaRPr lang="en-GB" sz="1900" b="1" dirty="0">
              <a:latin typeface="Century Gothic" panose="020B0502020202020204" pitchFamily="34" charset="0"/>
              <a:cs typeface="Times New Roman" pitchFamily="18" charset="0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1E90846D-D0B5-404C-B146-131E40D2F7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86773"/>
              </p:ext>
            </p:extLst>
          </p:nvPr>
        </p:nvGraphicFramePr>
        <p:xfrm>
          <a:off x="6018427" y="5754873"/>
          <a:ext cx="4004284" cy="1051560"/>
        </p:xfrm>
        <a:graphic>
          <a:graphicData uri="http://schemas.openxmlformats.org/drawingml/2006/table">
            <a:tbl>
              <a:tblPr/>
              <a:tblGrid>
                <a:gridCol w="4004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plus</a:t>
                      </a:r>
                      <a:r>
                        <a:rPr lang="es-AR" sz="1800" b="0" baseline="0" noProof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confortable</a:t>
                      </a:r>
                      <a:r>
                        <a:rPr lang="es-AR" sz="1800" b="0" noProof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0" noProof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plus</a:t>
                      </a:r>
                      <a:r>
                        <a:rPr lang="es-AR" sz="1800" b="0" baseline="0" noProof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raisonnable</a:t>
                      </a:r>
                      <a:r>
                        <a:rPr lang="es-AR" sz="1800" b="0" noProof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baseline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moins</a:t>
                      </a: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AR" sz="1800" b="0" baseline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énervant</a:t>
                      </a: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61120" y="6608064"/>
            <a:ext cx="2986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/>
              <a:t>©We Teach French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634758"/>
            <a:ext cx="2508422" cy="122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3451" y="3391338"/>
            <a:ext cx="1799915" cy="2218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0067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146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1: Identity &amp; Culture Leer es un placer By the end of the lesson I will be able to: Talk about my reading preferences Use a wide range of connectives</dc:title>
  <dc:creator>Kirsty Peacock</dc:creator>
  <cp:lastModifiedBy>Jenny Jaye</cp:lastModifiedBy>
  <cp:revision>89</cp:revision>
  <dcterms:created xsi:type="dcterms:W3CDTF">2018-04-30T12:53:34Z</dcterms:created>
  <dcterms:modified xsi:type="dcterms:W3CDTF">2019-06-28T18:43:12Z</dcterms:modified>
</cp:coreProperties>
</file>