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1" r:id="rId2"/>
    <p:sldId id="272" r:id="rId3"/>
    <p:sldId id="273" r:id="rId4"/>
    <p:sldId id="274" r:id="rId5"/>
    <p:sldId id="275" r:id="rId6"/>
    <p:sldId id="276" r:id="rId7"/>
    <p:sldId id="277" r:id="rId8"/>
    <p:sldId id="27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510A"/>
    <a:srgbClr val="435494"/>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7" autoAdjust="0"/>
    <p:restoredTop sz="95226" autoAdjust="0"/>
  </p:normalViewPr>
  <p:slideViewPr>
    <p:cSldViewPr snapToGrid="0">
      <p:cViewPr varScale="1">
        <p:scale>
          <a:sx n="82" d="100"/>
          <a:sy n="82" d="100"/>
        </p:scale>
        <p:origin x="53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631F0D-3581-4FC5-B0FA-F42697F19C6D}" type="datetimeFigureOut">
              <a:rPr lang="en-GB" smtClean="0"/>
              <a:t>04/09/2020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4CC05-FAE6-45F4-8761-266BB00176C3}" type="slidenum">
              <a:rPr lang="en-GB" smtClean="0"/>
              <a:t>‹#›</a:t>
            </a:fld>
            <a:endParaRPr lang="en-GB"/>
          </a:p>
        </p:txBody>
      </p:sp>
    </p:spTree>
    <p:extLst>
      <p:ext uri="{BB962C8B-B14F-4D97-AF65-F5344CB8AC3E}">
        <p14:creationId xmlns:p14="http://schemas.microsoft.com/office/powerpoint/2010/main" val="2912138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BBE3-0F1E-4C1C-B289-8668D0A30D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409422-BB69-4787-AE0B-294C2CEA0B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DA05B37-5D37-4EBE-8850-42B3A52E754F}"/>
              </a:ext>
            </a:extLst>
          </p:cNvPr>
          <p:cNvSpPr>
            <a:spLocks noGrp="1"/>
          </p:cNvSpPr>
          <p:nvPr>
            <p:ph type="dt" sz="half" idx="10"/>
          </p:nvPr>
        </p:nvSpPr>
        <p:spPr/>
        <p:txBody>
          <a:bodyPr/>
          <a:lstStyle/>
          <a:p>
            <a:fld id="{523CF041-8681-424D-AAF5-49CD0D89A285}" type="datetimeFigureOut">
              <a:rPr lang="en-GB" smtClean="0"/>
              <a:t>04/09/2020</a:t>
            </a:fld>
            <a:endParaRPr lang="en-GB"/>
          </a:p>
        </p:txBody>
      </p:sp>
      <p:sp>
        <p:nvSpPr>
          <p:cNvPr id="5" name="Footer Placeholder 4">
            <a:extLst>
              <a:ext uri="{FF2B5EF4-FFF2-40B4-BE49-F238E27FC236}">
                <a16:creationId xmlns:a16="http://schemas.microsoft.com/office/drawing/2014/main" id="{08DC149B-4C2B-4507-83BE-F564A6CBD7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7BEEC3-43F5-432C-B2F6-DD1660B96CA8}"/>
              </a:ext>
            </a:extLst>
          </p:cNvPr>
          <p:cNvSpPr>
            <a:spLocks noGrp="1"/>
          </p:cNvSpPr>
          <p:nvPr>
            <p:ph type="sldNum" sz="quarter" idx="12"/>
          </p:nvPr>
        </p:nvSpPr>
        <p:spPr/>
        <p:txBody>
          <a:bodyPr/>
          <a:lstStyle/>
          <a:p>
            <a:fld id="{8C5B7E66-33F0-456A-BEEF-995DCEDBE18B}" type="slidenum">
              <a:rPr lang="en-GB" smtClean="0"/>
              <a:t>‹#›</a:t>
            </a:fld>
            <a:endParaRPr lang="en-GB"/>
          </a:p>
        </p:txBody>
      </p:sp>
    </p:spTree>
    <p:extLst>
      <p:ext uri="{BB962C8B-B14F-4D97-AF65-F5344CB8AC3E}">
        <p14:creationId xmlns:p14="http://schemas.microsoft.com/office/powerpoint/2010/main" val="719489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8E1DB-2788-4B68-8085-8D04D39C1EF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F4E5E9-3206-4D7A-863E-5257CC6408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1CF448-DE2B-4385-B958-ADA7248A418D}"/>
              </a:ext>
            </a:extLst>
          </p:cNvPr>
          <p:cNvSpPr>
            <a:spLocks noGrp="1"/>
          </p:cNvSpPr>
          <p:nvPr>
            <p:ph type="dt" sz="half" idx="10"/>
          </p:nvPr>
        </p:nvSpPr>
        <p:spPr/>
        <p:txBody>
          <a:bodyPr/>
          <a:lstStyle/>
          <a:p>
            <a:fld id="{523CF041-8681-424D-AAF5-49CD0D89A285}" type="datetimeFigureOut">
              <a:rPr lang="en-GB" smtClean="0"/>
              <a:t>04/09/2020</a:t>
            </a:fld>
            <a:endParaRPr lang="en-GB"/>
          </a:p>
        </p:txBody>
      </p:sp>
      <p:sp>
        <p:nvSpPr>
          <p:cNvPr id="5" name="Footer Placeholder 4">
            <a:extLst>
              <a:ext uri="{FF2B5EF4-FFF2-40B4-BE49-F238E27FC236}">
                <a16:creationId xmlns:a16="http://schemas.microsoft.com/office/drawing/2014/main" id="{B3331F03-C74E-4B49-ABAA-5B35713DEF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FDFC50-36F0-429F-A2DB-C2CA54A1305F}"/>
              </a:ext>
            </a:extLst>
          </p:cNvPr>
          <p:cNvSpPr>
            <a:spLocks noGrp="1"/>
          </p:cNvSpPr>
          <p:nvPr>
            <p:ph type="sldNum" sz="quarter" idx="12"/>
          </p:nvPr>
        </p:nvSpPr>
        <p:spPr/>
        <p:txBody>
          <a:bodyPr/>
          <a:lstStyle/>
          <a:p>
            <a:fld id="{8C5B7E66-33F0-456A-BEEF-995DCEDBE18B}" type="slidenum">
              <a:rPr lang="en-GB" smtClean="0"/>
              <a:t>‹#›</a:t>
            </a:fld>
            <a:endParaRPr lang="en-GB"/>
          </a:p>
        </p:txBody>
      </p:sp>
    </p:spTree>
    <p:extLst>
      <p:ext uri="{BB962C8B-B14F-4D97-AF65-F5344CB8AC3E}">
        <p14:creationId xmlns:p14="http://schemas.microsoft.com/office/powerpoint/2010/main" val="418523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E8035E-F456-479C-A012-891D79E65C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8F72C7-6581-4FF7-833E-6E1644319C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70B201-3494-4CAC-9B28-FBB6CD5201DE}"/>
              </a:ext>
            </a:extLst>
          </p:cNvPr>
          <p:cNvSpPr>
            <a:spLocks noGrp="1"/>
          </p:cNvSpPr>
          <p:nvPr>
            <p:ph type="dt" sz="half" idx="10"/>
          </p:nvPr>
        </p:nvSpPr>
        <p:spPr/>
        <p:txBody>
          <a:bodyPr/>
          <a:lstStyle/>
          <a:p>
            <a:fld id="{523CF041-8681-424D-AAF5-49CD0D89A285}" type="datetimeFigureOut">
              <a:rPr lang="en-GB" smtClean="0"/>
              <a:t>04/09/2020</a:t>
            </a:fld>
            <a:endParaRPr lang="en-GB"/>
          </a:p>
        </p:txBody>
      </p:sp>
      <p:sp>
        <p:nvSpPr>
          <p:cNvPr id="5" name="Footer Placeholder 4">
            <a:extLst>
              <a:ext uri="{FF2B5EF4-FFF2-40B4-BE49-F238E27FC236}">
                <a16:creationId xmlns:a16="http://schemas.microsoft.com/office/drawing/2014/main" id="{C88F1A25-1ADF-47C3-B234-DC75968C56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48ECFF-3AD6-4BB7-857C-D6D0A125A988}"/>
              </a:ext>
            </a:extLst>
          </p:cNvPr>
          <p:cNvSpPr>
            <a:spLocks noGrp="1"/>
          </p:cNvSpPr>
          <p:nvPr>
            <p:ph type="sldNum" sz="quarter" idx="12"/>
          </p:nvPr>
        </p:nvSpPr>
        <p:spPr/>
        <p:txBody>
          <a:bodyPr/>
          <a:lstStyle/>
          <a:p>
            <a:fld id="{8C5B7E66-33F0-456A-BEEF-995DCEDBE18B}" type="slidenum">
              <a:rPr lang="en-GB" smtClean="0"/>
              <a:t>‹#›</a:t>
            </a:fld>
            <a:endParaRPr lang="en-GB"/>
          </a:p>
        </p:txBody>
      </p:sp>
    </p:spTree>
    <p:extLst>
      <p:ext uri="{BB962C8B-B14F-4D97-AF65-F5344CB8AC3E}">
        <p14:creationId xmlns:p14="http://schemas.microsoft.com/office/powerpoint/2010/main" val="95033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0EE0-AD6A-4F94-BFB2-EB975D842B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0C652E-2B10-42CC-992F-3B7F1B97E1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4F25AB-EA8D-4FA0-973F-A3A9FE1CD916}"/>
              </a:ext>
            </a:extLst>
          </p:cNvPr>
          <p:cNvSpPr>
            <a:spLocks noGrp="1"/>
          </p:cNvSpPr>
          <p:nvPr>
            <p:ph type="dt" sz="half" idx="10"/>
          </p:nvPr>
        </p:nvSpPr>
        <p:spPr/>
        <p:txBody>
          <a:bodyPr/>
          <a:lstStyle/>
          <a:p>
            <a:fld id="{523CF041-8681-424D-AAF5-49CD0D89A285}" type="datetimeFigureOut">
              <a:rPr lang="en-GB" smtClean="0"/>
              <a:t>04/09/2020</a:t>
            </a:fld>
            <a:endParaRPr lang="en-GB"/>
          </a:p>
        </p:txBody>
      </p:sp>
      <p:sp>
        <p:nvSpPr>
          <p:cNvPr id="5" name="Footer Placeholder 4">
            <a:extLst>
              <a:ext uri="{FF2B5EF4-FFF2-40B4-BE49-F238E27FC236}">
                <a16:creationId xmlns:a16="http://schemas.microsoft.com/office/drawing/2014/main" id="{ADBBD0F3-032B-4659-AB62-01440AA373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669C26-93C9-4C5B-AA27-AEC018F1DEC1}"/>
              </a:ext>
            </a:extLst>
          </p:cNvPr>
          <p:cNvSpPr>
            <a:spLocks noGrp="1"/>
          </p:cNvSpPr>
          <p:nvPr>
            <p:ph type="sldNum" sz="quarter" idx="12"/>
          </p:nvPr>
        </p:nvSpPr>
        <p:spPr/>
        <p:txBody>
          <a:bodyPr/>
          <a:lstStyle/>
          <a:p>
            <a:fld id="{8C5B7E66-33F0-456A-BEEF-995DCEDBE18B}" type="slidenum">
              <a:rPr lang="en-GB" smtClean="0"/>
              <a:t>‹#›</a:t>
            </a:fld>
            <a:endParaRPr lang="en-GB"/>
          </a:p>
        </p:txBody>
      </p:sp>
    </p:spTree>
    <p:extLst>
      <p:ext uri="{BB962C8B-B14F-4D97-AF65-F5344CB8AC3E}">
        <p14:creationId xmlns:p14="http://schemas.microsoft.com/office/powerpoint/2010/main" val="2741496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66682-3DE8-4C5E-A4BB-57631A19DE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C626E6-18E1-4884-8175-6FB3EAB1C4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B2C2E0-9E2A-40B1-A1AB-B0E2E85181C5}"/>
              </a:ext>
            </a:extLst>
          </p:cNvPr>
          <p:cNvSpPr>
            <a:spLocks noGrp="1"/>
          </p:cNvSpPr>
          <p:nvPr>
            <p:ph type="dt" sz="half" idx="10"/>
          </p:nvPr>
        </p:nvSpPr>
        <p:spPr/>
        <p:txBody>
          <a:bodyPr/>
          <a:lstStyle/>
          <a:p>
            <a:fld id="{523CF041-8681-424D-AAF5-49CD0D89A285}" type="datetimeFigureOut">
              <a:rPr lang="en-GB" smtClean="0"/>
              <a:t>04/09/2020</a:t>
            </a:fld>
            <a:endParaRPr lang="en-GB"/>
          </a:p>
        </p:txBody>
      </p:sp>
      <p:sp>
        <p:nvSpPr>
          <p:cNvPr id="5" name="Footer Placeholder 4">
            <a:extLst>
              <a:ext uri="{FF2B5EF4-FFF2-40B4-BE49-F238E27FC236}">
                <a16:creationId xmlns:a16="http://schemas.microsoft.com/office/drawing/2014/main" id="{019F0C3C-6503-45E1-944D-A6FBDB43C3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E2FCE7-9F3B-4E89-99FF-12E095083253}"/>
              </a:ext>
            </a:extLst>
          </p:cNvPr>
          <p:cNvSpPr>
            <a:spLocks noGrp="1"/>
          </p:cNvSpPr>
          <p:nvPr>
            <p:ph type="sldNum" sz="quarter" idx="12"/>
          </p:nvPr>
        </p:nvSpPr>
        <p:spPr/>
        <p:txBody>
          <a:bodyPr/>
          <a:lstStyle/>
          <a:p>
            <a:fld id="{8C5B7E66-33F0-456A-BEEF-995DCEDBE18B}" type="slidenum">
              <a:rPr lang="en-GB" smtClean="0"/>
              <a:t>‹#›</a:t>
            </a:fld>
            <a:endParaRPr lang="en-GB"/>
          </a:p>
        </p:txBody>
      </p:sp>
    </p:spTree>
    <p:extLst>
      <p:ext uri="{BB962C8B-B14F-4D97-AF65-F5344CB8AC3E}">
        <p14:creationId xmlns:p14="http://schemas.microsoft.com/office/powerpoint/2010/main" val="407800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515F5-5E4E-4FE8-A599-2575FDA942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BA0DD3-0257-4D28-A375-CFDC656018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18C62E-D5C7-4888-83BA-6DDE44EBB6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E39D633-EE1A-4C8E-90E0-0B76F81B3BCB}"/>
              </a:ext>
            </a:extLst>
          </p:cNvPr>
          <p:cNvSpPr>
            <a:spLocks noGrp="1"/>
          </p:cNvSpPr>
          <p:nvPr>
            <p:ph type="dt" sz="half" idx="10"/>
          </p:nvPr>
        </p:nvSpPr>
        <p:spPr/>
        <p:txBody>
          <a:bodyPr/>
          <a:lstStyle/>
          <a:p>
            <a:fld id="{523CF041-8681-424D-AAF5-49CD0D89A285}" type="datetimeFigureOut">
              <a:rPr lang="en-GB" smtClean="0"/>
              <a:t>04/09/2020</a:t>
            </a:fld>
            <a:endParaRPr lang="en-GB"/>
          </a:p>
        </p:txBody>
      </p:sp>
      <p:sp>
        <p:nvSpPr>
          <p:cNvPr id="6" name="Footer Placeholder 5">
            <a:extLst>
              <a:ext uri="{FF2B5EF4-FFF2-40B4-BE49-F238E27FC236}">
                <a16:creationId xmlns:a16="http://schemas.microsoft.com/office/drawing/2014/main" id="{EBAF8332-4AD7-4430-95E9-187C238CBB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CB61D5-7599-4F56-B68E-B4C0EB576681}"/>
              </a:ext>
            </a:extLst>
          </p:cNvPr>
          <p:cNvSpPr>
            <a:spLocks noGrp="1"/>
          </p:cNvSpPr>
          <p:nvPr>
            <p:ph type="sldNum" sz="quarter" idx="12"/>
          </p:nvPr>
        </p:nvSpPr>
        <p:spPr/>
        <p:txBody>
          <a:bodyPr/>
          <a:lstStyle/>
          <a:p>
            <a:fld id="{8C5B7E66-33F0-456A-BEEF-995DCEDBE18B}" type="slidenum">
              <a:rPr lang="en-GB" smtClean="0"/>
              <a:t>‹#›</a:t>
            </a:fld>
            <a:endParaRPr lang="en-GB"/>
          </a:p>
        </p:txBody>
      </p:sp>
    </p:spTree>
    <p:extLst>
      <p:ext uri="{BB962C8B-B14F-4D97-AF65-F5344CB8AC3E}">
        <p14:creationId xmlns:p14="http://schemas.microsoft.com/office/powerpoint/2010/main" val="1624470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5B92-C45B-4ED7-A216-5615C971C97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6E1161-F70F-4A08-906C-F4C81981EE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68F50F-D7E0-4FF9-867F-A7000AE14A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CBCB1EF-B795-402C-8733-8DA279CBF4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ED9EE9-CBBE-48B6-9660-A426DD1749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CBD1F8F-FC01-4568-9DBF-A9987D231D9D}"/>
              </a:ext>
            </a:extLst>
          </p:cNvPr>
          <p:cNvSpPr>
            <a:spLocks noGrp="1"/>
          </p:cNvSpPr>
          <p:nvPr>
            <p:ph type="dt" sz="half" idx="10"/>
          </p:nvPr>
        </p:nvSpPr>
        <p:spPr/>
        <p:txBody>
          <a:bodyPr/>
          <a:lstStyle/>
          <a:p>
            <a:fld id="{523CF041-8681-424D-AAF5-49CD0D89A285}" type="datetimeFigureOut">
              <a:rPr lang="en-GB" smtClean="0"/>
              <a:t>04/09/2020</a:t>
            </a:fld>
            <a:endParaRPr lang="en-GB"/>
          </a:p>
        </p:txBody>
      </p:sp>
      <p:sp>
        <p:nvSpPr>
          <p:cNvPr id="8" name="Footer Placeholder 7">
            <a:extLst>
              <a:ext uri="{FF2B5EF4-FFF2-40B4-BE49-F238E27FC236}">
                <a16:creationId xmlns:a16="http://schemas.microsoft.com/office/drawing/2014/main" id="{AABE0628-FC73-4401-A724-0D9238D6343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39E8404-F796-44A3-844A-2515A0AFDF25}"/>
              </a:ext>
            </a:extLst>
          </p:cNvPr>
          <p:cNvSpPr>
            <a:spLocks noGrp="1"/>
          </p:cNvSpPr>
          <p:nvPr>
            <p:ph type="sldNum" sz="quarter" idx="12"/>
          </p:nvPr>
        </p:nvSpPr>
        <p:spPr/>
        <p:txBody>
          <a:bodyPr/>
          <a:lstStyle/>
          <a:p>
            <a:fld id="{8C5B7E66-33F0-456A-BEEF-995DCEDBE18B}" type="slidenum">
              <a:rPr lang="en-GB" smtClean="0"/>
              <a:t>‹#›</a:t>
            </a:fld>
            <a:endParaRPr lang="en-GB"/>
          </a:p>
        </p:txBody>
      </p:sp>
    </p:spTree>
    <p:extLst>
      <p:ext uri="{BB962C8B-B14F-4D97-AF65-F5344CB8AC3E}">
        <p14:creationId xmlns:p14="http://schemas.microsoft.com/office/powerpoint/2010/main" val="1950860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8586E-A7C7-46B3-888D-2CB8FF44890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5D6E569-60F2-42B1-AA9C-282A2EED72D5}"/>
              </a:ext>
            </a:extLst>
          </p:cNvPr>
          <p:cNvSpPr>
            <a:spLocks noGrp="1"/>
          </p:cNvSpPr>
          <p:nvPr>
            <p:ph type="dt" sz="half" idx="10"/>
          </p:nvPr>
        </p:nvSpPr>
        <p:spPr/>
        <p:txBody>
          <a:bodyPr/>
          <a:lstStyle/>
          <a:p>
            <a:fld id="{523CF041-8681-424D-AAF5-49CD0D89A285}" type="datetimeFigureOut">
              <a:rPr lang="en-GB" smtClean="0"/>
              <a:t>04/09/2020</a:t>
            </a:fld>
            <a:endParaRPr lang="en-GB"/>
          </a:p>
        </p:txBody>
      </p:sp>
      <p:sp>
        <p:nvSpPr>
          <p:cNvPr id="4" name="Footer Placeholder 3">
            <a:extLst>
              <a:ext uri="{FF2B5EF4-FFF2-40B4-BE49-F238E27FC236}">
                <a16:creationId xmlns:a16="http://schemas.microsoft.com/office/drawing/2014/main" id="{6041BA91-4BCF-4CCD-B750-B9C05F60016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A444B03-728D-48EE-ABCD-6B8B0B743CF8}"/>
              </a:ext>
            </a:extLst>
          </p:cNvPr>
          <p:cNvSpPr>
            <a:spLocks noGrp="1"/>
          </p:cNvSpPr>
          <p:nvPr>
            <p:ph type="sldNum" sz="quarter" idx="12"/>
          </p:nvPr>
        </p:nvSpPr>
        <p:spPr/>
        <p:txBody>
          <a:bodyPr/>
          <a:lstStyle/>
          <a:p>
            <a:fld id="{8C5B7E66-33F0-456A-BEEF-995DCEDBE18B}" type="slidenum">
              <a:rPr lang="en-GB" smtClean="0"/>
              <a:t>‹#›</a:t>
            </a:fld>
            <a:endParaRPr lang="en-GB"/>
          </a:p>
        </p:txBody>
      </p:sp>
    </p:spTree>
    <p:extLst>
      <p:ext uri="{BB962C8B-B14F-4D97-AF65-F5344CB8AC3E}">
        <p14:creationId xmlns:p14="http://schemas.microsoft.com/office/powerpoint/2010/main" val="375326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8929DC-3746-4015-9D1F-7EDF97AC1A50}"/>
              </a:ext>
            </a:extLst>
          </p:cNvPr>
          <p:cNvSpPr>
            <a:spLocks noGrp="1"/>
          </p:cNvSpPr>
          <p:nvPr>
            <p:ph type="dt" sz="half" idx="10"/>
          </p:nvPr>
        </p:nvSpPr>
        <p:spPr/>
        <p:txBody>
          <a:bodyPr/>
          <a:lstStyle/>
          <a:p>
            <a:fld id="{523CF041-8681-424D-AAF5-49CD0D89A285}" type="datetimeFigureOut">
              <a:rPr lang="en-GB" smtClean="0"/>
              <a:t>04/09/2020</a:t>
            </a:fld>
            <a:endParaRPr lang="en-GB"/>
          </a:p>
        </p:txBody>
      </p:sp>
      <p:sp>
        <p:nvSpPr>
          <p:cNvPr id="3" name="Footer Placeholder 2">
            <a:extLst>
              <a:ext uri="{FF2B5EF4-FFF2-40B4-BE49-F238E27FC236}">
                <a16:creationId xmlns:a16="http://schemas.microsoft.com/office/drawing/2014/main" id="{741959EC-AA47-4F7D-B91F-FC5C5B98141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2B195E-349A-4574-B68C-6C0AE1A7F119}"/>
              </a:ext>
            </a:extLst>
          </p:cNvPr>
          <p:cNvSpPr>
            <a:spLocks noGrp="1"/>
          </p:cNvSpPr>
          <p:nvPr>
            <p:ph type="sldNum" sz="quarter" idx="12"/>
          </p:nvPr>
        </p:nvSpPr>
        <p:spPr/>
        <p:txBody>
          <a:bodyPr/>
          <a:lstStyle/>
          <a:p>
            <a:fld id="{8C5B7E66-33F0-456A-BEEF-995DCEDBE18B}" type="slidenum">
              <a:rPr lang="en-GB" smtClean="0"/>
              <a:t>‹#›</a:t>
            </a:fld>
            <a:endParaRPr lang="en-GB"/>
          </a:p>
        </p:txBody>
      </p:sp>
    </p:spTree>
    <p:extLst>
      <p:ext uri="{BB962C8B-B14F-4D97-AF65-F5344CB8AC3E}">
        <p14:creationId xmlns:p14="http://schemas.microsoft.com/office/powerpoint/2010/main" val="4175986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41218-A0DF-4E1E-94C4-2773A2B74C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1CAB389-29A6-4E0C-8FBA-1498620DC9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1188616-FEDA-468B-943A-EBF447F90A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26AC47-0356-4603-B153-F7D26D967DC5}"/>
              </a:ext>
            </a:extLst>
          </p:cNvPr>
          <p:cNvSpPr>
            <a:spLocks noGrp="1"/>
          </p:cNvSpPr>
          <p:nvPr>
            <p:ph type="dt" sz="half" idx="10"/>
          </p:nvPr>
        </p:nvSpPr>
        <p:spPr/>
        <p:txBody>
          <a:bodyPr/>
          <a:lstStyle/>
          <a:p>
            <a:fld id="{523CF041-8681-424D-AAF5-49CD0D89A285}" type="datetimeFigureOut">
              <a:rPr lang="en-GB" smtClean="0"/>
              <a:t>04/09/2020</a:t>
            </a:fld>
            <a:endParaRPr lang="en-GB"/>
          </a:p>
        </p:txBody>
      </p:sp>
      <p:sp>
        <p:nvSpPr>
          <p:cNvPr id="6" name="Footer Placeholder 5">
            <a:extLst>
              <a:ext uri="{FF2B5EF4-FFF2-40B4-BE49-F238E27FC236}">
                <a16:creationId xmlns:a16="http://schemas.microsoft.com/office/drawing/2014/main" id="{D93274F2-D85C-4D42-9C40-E01040AEF4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CD96A1-F6EE-4210-9DF9-221102751FDC}"/>
              </a:ext>
            </a:extLst>
          </p:cNvPr>
          <p:cNvSpPr>
            <a:spLocks noGrp="1"/>
          </p:cNvSpPr>
          <p:nvPr>
            <p:ph type="sldNum" sz="quarter" idx="12"/>
          </p:nvPr>
        </p:nvSpPr>
        <p:spPr/>
        <p:txBody>
          <a:bodyPr/>
          <a:lstStyle/>
          <a:p>
            <a:fld id="{8C5B7E66-33F0-456A-BEEF-995DCEDBE18B}" type="slidenum">
              <a:rPr lang="en-GB" smtClean="0"/>
              <a:t>‹#›</a:t>
            </a:fld>
            <a:endParaRPr lang="en-GB"/>
          </a:p>
        </p:txBody>
      </p:sp>
    </p:spTree>
    <p:extLst>
      <p:ext uri="{BB962C8B-B14F-4D97-AF65-F5344CB8AC3E}">
        <p14:creationId xmlns:p14="http://schemas.microsoft.com/office/powerpoint/2010/main" val="1383426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1DEB8-251C-4935-BE64-EE4B27924D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B03CB62-6FCA-4ED8-B10C-93104D4AD6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A080E3-A07B-427E-A086-136DDA376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F770BD-1FC6-49E5-ADF5-65D780C33ECA}"/>
              </a:ext>
            </a:extLst>
          </p:cNvPr>
          <p:cNvSpPr>
            <a:spLocks noGrp="1"/>
          </p:cNvSpPr>
          <p:nvPr>
            <p:ph type="dt" sz="half" idx="10"/>
          </p:nvPr>
        </p:nvSpPr>
        <p:spPr/>
        <p:txBody>
          <a:bodyPr/>
          <a:lstStyle/>
          <a:p>
            <a:fld id="{523CF041-8681-424D-AAF5-49CD0D89A285}" type="datetimeFigureOut">
              <a:rPr lang="en-GB" smtClean="0"/>
              <a:t>04/09/2020</a:t>
            </a:fld>
            <a:endParaRPr lang="en-GB"/>
          </a:p>
        </p:txBody>
      </p:sp>
      <p:sp>
        <p:nvSpPr>
          <p:cNvPr id="6" name="Footer Placeholder 5">
            <a:extLst>
              <a:ext uri="{FF2B5EF4-FFF2-40B4-BE49-F238E27FC236}">
                <a16:creationId xmlns:a16="http://schemas.microsoft.com/office/drawing/2014/main" id="{BFA3DE92-E918-4630-9278-BAEFF599E3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D877B5-F695-4E7D-B405-62DFABE53716}"/>
              </a:ext>
            </a:extLst>
          </p:cNvPr>
          <p:cNvSpPr>
            <a:spLocks noGrp="1"/>
          </p:cNvSpPr>
          <p:nvPr>
            <p:ph type="sldNum" sz="quarter" idx="12"/>
          </p:nvPr>
        </p:nvSpPr>
        <p:spPr/>
        <p:txBody>
          <a:bodyPr/>
          <a:lstStyle/>
          <a:p>
            <a:fld id="{8C5B7E66-33F0-456A-BEEF-995DCEDBE18B}" type="slidenum">
              <a:rPr lang="en-GB" smtClean="0"/>
              <a:t>‹#›</a:t>
            </a:fld>
            <a:endParaRPr lang="en-GB"/>
          </a:p>
        </p:txBody>
      </p:sp>
    </p:spTree>
    <p:extLst>
      <p:ext uri="{BB962C8B-B14F-4D97-AF65-F5344CB8AC3E}">
        <p14:creationId xmlns:p14="http://schemas.microsoft.com/office/powerpoint/2010/main" val="1590390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F42B3F-A21D-469D-8410-0BD9690E9A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626B3E-3B16-4651-A2AC-32E82AD188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B286DD-D7C7-4436-A822-638D606263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CF041-8681-424D-AAF5-49CD0D89A285}" type="datetimeFigureOut">
              <a:rPr lang="en-GB" smtClean="0"/>
              <a:t>04/09/2020</a:t>
            </a:fld>
            <a:endParaRPr lang="en-GB"/>
          </a:p>
        </p:txBody>
      </p:sp>
      <p:sp>
        <p:nvSpPr>
          <p:cNvPr id="5" name="Footer Placeholder 4">
            <a:extLst>
              <a:ext uri="{FF2B5EF4-FFF2-40B4-BE49-F238E27FC236}">
                <a16:creationId xmlns:a16="http://schemas.microsoft.com/office/drawing/2014/main" id="{0131E052-C727-49CD-9182-3C595E9690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B28A538-E153-40B3-AA53-20EAF210F4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B7E66-33F0-456A-BEEF-995DCEDBE18B}" type="slidenum">
              <a:rPr lang="en-GB" smtClean="0"/>
              <a:t>‹#›</a:t>
            </a:fld>
            <a:endParaRPr lang="en-GB"/>
          </a:p>
        </p:txBody>
      </p:sp>
    </p:spTree>
    <p:extLst>
      <p:ext uri="{BB962C8B-B14F-4D97-AF65-F5344CB8AC3E}">
        <p14:creationId xmlns:p14="http://schemas.microsoft.com/office/powerpoint/2010/main" val="968433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69AF73-D91E-46F5-8FA4-6D468034A212}"/>
              </a:ext>
            </a:extLst>
          </p:cNvPr>
          <p:cNvSpPr/>
          <p:nvPr/>
        </p:nvSpPr>
        <p:spPr>
          <a:xfrm>
            <a:off x="122548" y="103695"/>
            <a:ext cx="11915481" cy="66270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1882800-FC49-4116-92CD-C7507211ECA7}"/>
              </a:ext>
            </a:extLst>
          </p:cNvPr>
          <p:cNvSpPr txBox="1"/>
          <p:nvPr/>
        </p:nvSpPr>
        <p:spPr>
          <a:xfrm>
            <a:off x="10528917" y="6401948"/>
            <a:ext cx="1503285" cy="306467"/>
          </a:xfrm>
          <a:prstGeom prst="roundRect">
            <a:avLst/>
          </a:prstGeom>
          <a:noFill/>
          <a:ln w="19050">
            <a:noFill/>
          </a:ln>
        </p:spPr>
        <p:txBody>
          <a:bodyPr wrap="square" rtlCol="0">
            <a:spAutoFit/>
          </a:bodyPr>
          <a:lstStyle/>
          <a:p>
            <a:pPr algn="r"/>
            <a:r>
              <a:rPr lang="en-GB" sz="1200" b="1" dirty="0">
                <a:latin typeface="Century Gothic" panose="020B0502020202020204" pitchFamily="34" charset="0"/>
              </a:rPr>
              <a:t>© WE TEACH MFL</a:t>
            </a:r>
          </a:p>
        </p:txBody>
      </p:sp>
      <p:sp>
        <p:nvSpPr>
          <p:cNvPr id="8" name="TextBox 7">
            <a:extLst>
              <a:ext uri="{FF2B5EF4-FFF2-40B4-BE49-F238E27FC236}">
                <a16:creationId xmlns:a16="http://schemas.microsoft.com/office/drawing/2014/main" id="{DA25876D-3822-4EB6-A7A6-34555384DD3B}"/>
              </a:ext>
            </a:extLst>
          </p:cNvPr>
          <p:cNvSpPr txBox="1"/>
          <p:nvPr/>
        </p:nvSpPr>
        <p:spPr>
          <a:xfrm>
            <a:off x="3282820" y="317241"/>
            <a:ext cx="5626359" cy="584775"/>
          </a:xfrm>
          <a:prstGeom prst="rect">
            <a:avLst/>
          </a:prstGeom>
          <a:noFill/>
        </p:spPr>
        <p:txBody>
          <a:bodyPr wrap="square" rtlCol="0">
            <a:spAutoFit/>
          </a:bodyPr>
          <a:lstStyle/>
          <a:p>
            <a:pPr algn="ctr"/>
            <a:r>
              <a:rPr lang="en-GB" sz="3200" dirty="0">
                <a:latin typeface="Broadway" panose="04040905080002020502" pitchFamily="82" charset="0"/>
              </a:rPr>
              <a:t>Which country?</a:t>
            </a:r>
          </a:p>
        </p:txBody>
      </p:sp>
      <p:pic>
        <p:nvPicPr>
          <p:cNvPr id="1026" name="Picture 2" descr="Cheese Rolling - Gloucester -">
            <a:extLst>
              <a:ext uri="{FF2B5EF4-FFF2-40B4-BE49-F238E27FC236}">
                <a16:creationId xmlns:a16="http://schemas.microsoft.com/office/drawing/2014/main" id="{A210594E-4675-49BB-8568-9F3B70EC89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494272"/>
            <a:ext cx="6911463" cy="3869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0F4B1D9-52CA-4F58-98B8-2782A7DA4A1A}"/>
              </a:ext>
            </a:extLst>
          </p:cNvPr>
          <p:cNvSpPr txBox="1"/>
          <p:nvPr/>
        </p:nvSpPr>
        <p:spPr>
          <a:xfrm>
            <a:off x="7688826" y="1760025"/>
            <a:ext cx="3293806" cy="2699778"/>
          </a:xfrm>
          <a:prstGeom prst="rect">
            <a:avLst/>
          </a:prstGeom>
          <a:noFill/>
        </p:spPr>
        <p:txBody>
          <a:bodyPr wrap="square" rtlCol="0">
            <a:spAutoFit/>
          </a:bodyPr>
          <a:lstStyle/>
          <a:p>
            <a:pPr marL="342900" indent="-342900">
              <a:lnSpc>
                <a:spcPct val="250000"/>
              </a:lnSpc>
              <a:buAutoNum type="arabicPeriod"/>
            </a:pPr>
            <a:r>
              <a:rPr lang="en-GB" sz="2400" dirty="0">
                <a:latin typeface="Century Gothic" panose="020B0502020202020204" pitchFamily="34" charset="0"/>
              </a:rPr>
              <a:t>Germany</a:t>
            </a:r>
          </a:p>
          <a:p>
            <a:pPr marL="342900" indent="-342900">
              <a:lnSpc>
                <a:spcPct val="250000"/>
              </a:lnSpc>
              <a:buAutoNum type="arabicPeriod"/>
            </a:pPr>
            <a:r>
              <a:rPr lang="en-GB" sz="2400" dirty="0">
                <a:latin typeface="Century Gothic" panose="020B0502020202020204" pitchFamily="34" charset="0"/>
              </a:rPr>
              <a:t>England</a:t>
            </a:r>
          </a:p>
          <a:p>
            <a:pPr marL="342900" indent="-342900">
              <a:lnSpc>
                <a:spcPct val="250000"/>
              </a:lnSpc>
              <a:buAutoNum type="arabicPeriod"/>
            </a:pPr>
            <a:r>
              <a:rPr lang="en-GB" sz="2400" dirty="0">
                <a:latin typeface="Century Gothic" panose="020B0502020202020204" pitchFamily="34" charset="0"/>
              </a:rPr>
              <a:t>Switzerland</a:t>
            </a:r>
          </a:p>
        </p:txBody>
      </p:sp>
      <p:sp>
        <p:nvSpPr>
          <p:cNvPr id="4" name="TextBox 3">
            <a:extLst>
              <a:ext uri="{FF2B5EF4-FFF2-40B4-BE49-F238E27FC236}">
                <a16:creationId xmlns:a16="http://schemas.microsoft.com/office/drawing/2014/main" id="{0C6BB0E6-B5B2-45F2-BC27-AAAD8318630D}"/>
              </a:ext>
            </a:extLst>
          </p:cNvPr>
          <p:cNvSpPr txBox="1"/>
          <p:nvPr/>
        </p:nvSpPr>
        <p:spPr>
          <a:xfrm>
            <a:off x="1550769" y="1170779"/>
            <a:ext cx="4381424" cy="646986"/>
          </a:xfrm>
          <a:prstGeom prst="roundRect">
            <a:avLst/>
          </a:prstGeom>
          <a:solidFill>
            <a:schemeClr val="bg1"/>
          </a:solidFill>
          <a:ln w="19050">
            <a:solidFill>
              <a:srgbClr val="435494"/>
            </a:solidFill>
          </a:ln>
        </p:spPr>
        <p:txBody>
          <a:bodyPr wrap="square" rtlCol="0">
            <a:spAutoFit/>
          </a:bodyPr>
          <a:lstStyle/>
          <a:p>
            <a:pPr algn="ctr"/>
            <a:r>
              <a:rPr lang="en-GB" sz="3200" dirty="0">
                <a:latin typeface="Broadway" panose="04040905080002020502" pitchFamily="82" charset="0"/>
              </a:rPr>
              <a:t>Cheese Rolling</a:t>
            </a:r>
          </a:p>
        </p:txBody>
      </p:sp>
      <p:pic>
        <p:nvPicPr>
          <p:cNvPr id="10" name="Picture 9">
            <a:extLst>
              <a:ext uri="{FF2B5EF4-FFF2-40B4-BE49-F238E27FC236}">
                <a16:creationId xmlns:a16="http://schemas.microsoft.com/office/drawing/2014/main" id="{3CAD86D2-D06B-479E-A280-5B14F72966BF}"/>
              </a:ext>
            </a:extLst>
          </p:cNvPr>
          <p:cNvPicPr>
            <a:picLocks noChangeAspect="1"/>
          </p:cNvPicPr>
          <p:nvPr/>
        </p:nvPicPr>
        <p:blipFill>
          <a:blip r:embed="rId3"/>
          <a:stretch>
            <a:fillRect/>
          </a:stretch>
        </p:blipFill>
        <p:spPr>
          <a:xfrm>
            <a:off x="9931964" y="2517058"/>
            <a:ext cx="1395803" cy="1198612"/>
          </a:xfrm>
          <a:prstGeom prst="rect">
            <a:avLst/>
          </a:prstGeom>
        </p:spPr>
      </p:pic>
      <p:sp>
        <p:nvSpPr>
          <p:cNvPr id="12" name="TextBox 11">
            <a:extLst>
              <a:ext uri="{FF2B5EF4-FFF2-40B4-BE49-F238E27FC236}">
                <a16:creationId xmlns:a16="http://schemas.microsoft.com/office/drawing/2014/main" id="{44FB00C7-802A-4F68-94B9-62F9C5D18D1B}"/>
              </a:ext>
            </a:extLst>
          </p:cNvPr>
          <p:cNvSpPr txBox="1"/>
          <p:nvPr/>
        </p:nvSpPr>
        <p:spPr>
          <a:xfrm>
            <a:off x="1389690" y="4059533"/>
            <a:ext cx="9085006" cy="2342415"/>
          </a:xfrm>
          <a:prstGeom prst="roundRect">
            <a:avLst/>
          </a:prstGeom>
          <a:solidFill>
            <a:schemeClr val="bg1"/>
          </a:solidFill>
          <a:ln w="28575">
            <a:solidFill>
              <a:srgbClr val="F6510A"/>
            </a:solidFill>
          </a:ln>
        </p:spPr>
        <p:txBody>
          <a:bodyPr wrap="square" rtlCol="0">
            <a:spAutoFit/>
          </a:bodyPr>
          <a:lstStyle/>
          <a:p>
            <a:pPr algn="ctr">
              <a:lnSpc>
                <a:spcPct val="150000"/>
              </a:lnSpc>
            </a:pPr>
            <a:r>
              <a:rPr lang="en-GB" dirty="0">
                <a:latin typeface="Century Gothic" panose="020B0502020202020204" pitchFamily="34" charset="0"/>
              </a:rPr>
              <a:t>This tradition has been held for 200 years in Gloucester. Each year on the last Monday in May, participants stand on top of the Coopers Hill waiting for an enormous wheel of Double Gloucester Cheese to roll down the hill. When the cheese starts rolling, everyone tries to chase it while slipping, tripping and tumbling down the way. The first one who catches the cheese can keep it!</a:t>
            </a:r>
          </a:p>
        </p:txBody>
      </p:sp>
    </p:spTree>
    <p:extLst>
      <p:ext uri="{BB962C8B-B14F-4D97-AF65-F5344CB8AC3E}">
        <p14:creationId xmlns:p14="http://schemas.microsoft.com/office/powerpoint/2010/main" val="20345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9 Bizarre National Customs From Around The World | Yazar sözleri, Yazar">
            <a:extLst>
              <a:ext uri="{FF2B5EF4-FFF2-40B4-BE49-F238E27FC236}">
                <a16:creationId xmlns:a16="http://schemas.microsoft.com/office/drawing/2014/main" id="{A90EA434-312C-4F9A-8E51-A80774239A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73" y="1447870"/>
            <a:ext cx="6541639" cy="4353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D69AF73-D91E-46F5-8FA4-6D468034A212}"/>
              </a:ext>
            </a:extLst>
          </p:cNvPr>
          <p:cNvSpPr/>
          <p:nvPr/>
        </p:nvSpPr>
        <p:spPr>
          <a:xfrm>
            <a:off x="122548" y="103695"/>
            <a:ext cx="11915481" cy="66270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1882800-FC49-4116-92CD-C7507211ECA7}"/>
              </a:ext>
            </a:extLst>
          </p:cNvPr>
          <p:cNvSpPr txBox="1"/>
          <p:nvPr/>
        </p:nvSpPr>
        <p:spPr>
          <a:xfrm>
            <a:off x="10528917" y="6401948"/>
            <a:ext cx="1503285" cy="306467"/>
          </a:xfrm>
          <a:prstGeom prst="roundRect">
            <a:avLst/>
          </a:prstGeom>
          <a:noFill/>
          <a:ln w="19050">
            <a:noFill/>
          </a:ln>
        </p:spPr>
        <p:txBody>
          <a:bodyPr wrap="square" rtlCol="0">
            <a:spAutoFit/>
          </a:bodyPr>
          <a:lstStyle/>
          <a:p>
            <a:pPr algn="r"/>
            <a:r>
              <a:rPr lang="en-GB" sz="1200" b="1" dirty="0">
                <a:latin typeface="Century Gothic" panose="020B0502020202020204" pitchFamily="34" charset="0"/>
              </a:rPr>
              <a:t>© WE TEACH MFL</a:t>
            </a:r>
          </a:p>
        </p:txBody>
      </p:sp>
      <p:sp>
        <p:nvSpPr>
          <p:cNvPr id="8" name="TextBox 7">
            <a:extLst>
              <a:ext uri="{FF2B5EF4-FFF2-40B4-BE49-F238E27FC236}">
                <a16:creationId xmlns:a16="http://schemas.microsoft.com/office/drawing/2014/main" id="{DA25876D-3822-4EB6-A7A6-34555384DD3B}"/>
              </a:ext>
            </a:extLst>
          </p:cNvPr>
          <p:cNvSpPr txBox="1"/>
          <p:nvPr/>
        </p:nvSpPr>
        <p:spPr>
          <a:xfrm>
            <a:off x="3282820" y="317241"/>
            <a:ext cx="5626359" cy="584775"/>
          </a:xfrm>
          <a:prstGeom prst="rect">
            <a:avLst/>
          </a:prstGeom>
          <a:noFill/>
        </p:spPr>
        <p:txBody>
          <a:bodyPr wrap="square" rtlCol="0">
            <a:spAutoFit/>
          </a:bodyPr>
          <a:lstStyle/>
          <a:p>
            <a:pPr algn="ctr"/>
            <a:r>
              <a:rPr lang="en-GB" sz="3200" dirty="0">
                <a:latin typeface="Broadway" panose="04040905080002020502" pitchFamily="82" charset="0"/>
              </a:rPr>
              <a:t>Which country?</a:t>
            </a:r>
          </a:p>
        </p:txBody>
      </p:sp>
      <p:sp>
        <p:nvSpPr>
          <p:cNvPr id="2" name="TextBox 1">
            <a:extLst>
              <a:ext uri="{FF2B5EF4-FFF2-40B4-BE49-F238E27FC236}">
                <a16:creationId xmlns:a16="http://schemas.microsoft.com/office/drawing/2014/main" id="{80F4B1D9-52CA-4F58-98B8-2782A7DA4A1A}"/>
              </a:ext>
            </a:extLst>
          </p:cNvPr>
          <p:cNvSpPr txBox="1"/>
          <p:nvPr/>
        </p:nvSpPr>
        <p:spPr>
          <a:xfrm>
            <a:off x="7688826" y="1760025"/>
            <a:ext cx="3293806" cy="2699778"/>
          </a:xfrm>
          <a:prstGeom prst="rect">
            <a:avLst/>
          </a:prstGeom>
          <a:noFill/>
        </p:spPr>
        <p:txBody>
          <a:bodyPr wrap="square" rtlCol="0">
            <a:spAutoFit/>
          </a:bodyPr>
          <a:lstStyle/>
          <a:p>
            <a:pPr marL="342900" indent="-342900">
              <a:lnSpc>
                <a:spcPct val="250000"/>
              </a:lnSpc>
              <a:buAutoNum type="arabicPeriod"/>
            </a:pPr>
            <a:r>
              <a:rPr lang="en-GB" sz="2400" dirty="0">
                <a:latin typeface="Century Gothic" panose="020B0502020202020204" pitchFamily="34" charset="0"/>
              </a:rPr>
              <a:t>Denmark</a:t>
            </a:r>
          </a:p>
          <a:p>
            <a:pPr marL="342900" indent="-342900">
              <a:lnSpc>
                <a:spcPct val="250000"/>
              </a:lnSpc>
              <a:buAutoNum type="arabicPeriod"/>
            </a:pPr>
            <a:r>
              <a:rPr lang="en-GB" sz="2400" dirty="0">
                <a:latin typeface="Century Gothic" panose="020B0502020202020204" pitchFamily="34" charset="0"/>
              </a:rPr>
              <a:t>Italy</a:t>
            </a:r>
          </a:p>
          <a:p>
            <a:pPr marL="342900" indent="-342900">
              <a:lnSpc>
                <a:spcPct val="250000"/>
              </a:lnSpc>
              <a:buAutoNum type="arabicPeriod"/>
            </a:pPr>
            <a:r>
              <a:rPr lang="en-GB" sz="2400" dirty="0">
                <a:latin typeface="Century Gothic" panose="020B0502020202020204" pitchFamily="34" charset="0"/>
              </a:rPr>
              <a:t>Hungary</a:t>
            </a:r>
          </a:p>
        </p:txBody>
      </p:sp>
      <p:sp>
        <p:nvSpPr>
          <p:cNvPr id="4" name="TextBox 3">
            <a:extLst>
              <a:ext uri="{FF2B5EF4-FFF2-40B4-BE49-F238E27FC236}">
                <a16:creationId xmlns:a16="http://schemas.microsoft.com/office/drawing/2014/main" id="{0C6BB0E6-B5B2-45F2-BC27-AAAD8318630D}"/>
              </a:ext>
            </a:extLst>
          </p:cNvPr>
          <p:cNvSpPr txBox="1"/>
          <p:nvPr/>
        </p:nvSpPr>
        <p:spPr>
          <a:xfrm>
            <a:off x="428010" y="1330132"/>
            <a:ext cx="6626942" cy="510778"/>
          </a:xfrm>
          <a:prstGeom prst="roundRect">
            <a:avLst/>
          </a:prstGeom>
          <a:solidFill>
            <a:schemeClr val="bg1"/>
          </a:solidFill>
          <a:ln w="19050">
            <a:solidFill>
              <a:srgbClr val="435494"/>
            </a:solidFill>
          </a:ln>
        </p:spPr>
        <p:txBody>
          <a:bodyPr wrap="square" rtlCol="0">
            <a:spAutoFit/>
          </a:bodyPr>
          <a:lstStyle/>
          <a:p>
            <a:pPr algn="ctr"/>
            <a:r>
              <a:rPr lang="en-GB" sz="2400" dirty="0">
                <a:latin typeface="Broadway" panose="04040905080002020502" pitchFamily="82" charset="0"/>
              </a:rPr>
              <a:t>Throwing cinnamon at single people</a:t>
            </a:r>
          </a:p>
        </p:txBody>
      </p:sp>
      <p:pic>
        <p:nvPicPr>
          <p:cNvPr id="10" name="Picture 9">
            <a:extLst>
              <a:ext uri="{FF2B5EF4-FFF2-40B4-BE49-F238E27FC236}">
                <a16:creationId xmlns:a16="http://schemas.microsoft.com/office/drawing/2014/main" id="{3CAD86D2-D06B-479E-A280-5B14F72966BF}"/>
              </a:ext>
            </a:extLst>
          </p:cNvPr>
          <p:cNvPicPr>
            <a:picLocks noChangeAspect="1"/>
          </p:cNvPicPr>
          <p:nvPr/>
        </p:nvPicPr>
        <p:blipFill>
          <a:blip r:embed="rId3"/>
          <a:stretch>
            <a:fillRect/>
          </a:stretch>
        </p:blipFill>
        <p:spPr>
          <a:xfrm>
            <a:off x="9831015" y="1585521"/>
            <a:ext cx="1395803" cy="1198612"/>
          </a:xfrm>
          <a:prstGeom prst="rect">
            <a:avLst/>
          </a:prstGeom>
        </p:spPr>
      </p:pic>
      <p:sp>
        <p:nvSpPr>
          <p:cNvPr id="3" name="TextBox 2">
            <a:extLst>
              <a:ext uri="{FF2B5EF4-FFF2-40B4-BE49-F238E27FC236}">
                <a16:creationId xmlns:a16="http://schemas.microsoft.com/office/drawing/2014/main" id="{7FAC7AD2-1944-49F2-AC0F-6D5E9E5F0B06}"/>
              </a:ext>
            </a:extLst>
          </p:cNvPr>
          <p:cNvSpPr txBox="1"/>
          <p:nvPr/>
        </p:nvSpPr>
        <p:spPr>
          <a:xfrm>
            <a:off x="1537785" y="3429000"/>
            <a:ext cx="9085006" cy="2802115"/>
          </a:xfrm>
          <a:prstGeom prst="roundRect">
            <a:avLst/>
          </a:prstGeom>
          <a:solidFill>
            <a:schemeClr val="bg1"/>
          </a:solidFill>
          <a:ln w="28575">
            <a:solidFill>
              <a:srgbClr val="F6510A"/>
            </a:solidFill>
          </a:ln>
        </p:spPr>
        <p:txBody>
          <a:bodyPr wrap="square" rtlCol="0">
            <a:spAutoFit/>
          </a:bodyPr>
          <a:lstStyle/>
          <a:p>
            <a:pPr algn="ctr">
              <a:lnSpc>
                <a:spcPct val="150000"/>
              </a:lnSpc>
            </a:pPr>
            <a:r>
              <a:rPr lang="en-GB" b="0" i="0" dirty="0">
                <a:effectLst/>
                <a:latin typeface="Century Gothic" panose="020B0502020202020204" pitchFamily="34" charset="0"/>
              </a:rPr>
              <a:t>When you turn 25 years old, are unmarried and celebrating it in Denmark we advise you not to wear your best cloths. In Denmark it is a tradition that your friends ambush you on your birthday with a cinnamon shower all day. If that isn’t already bad enough, you should see what happens 5 years later when you turn 30 and you still haven’t been married. The spice is upgraded to pepper!</a:t>
            </a:r>
            <a:endParaRPr lang="en-GB" dirty="0">
              <a:latin typeface="Century Gothic" panose="020B0502020202020204" pitchFamily="34" charset="0"/>
            </a:endParaRPr>
          </a:p>
        </p:txBody>
      </p:sp>
    </p:spTree>
    <p:extLst>
      <p:ext uri="{BB962C8B-B14F-4D97-AF65-F5344CB8AC3E}">
        <p14:creationId xmlns:p14="http://schemas.microsoft.com/office/powerpoint/2010/main" val="239409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Battle of the Oranges in Italy | Games of Strange S3 - YouTube">
            <a:extLst>
              <a:ext uri="{FF2B5EF4-FFF2-40B4-BE49-F238E27FC236}">
                <a16:creationId xmlns:a16="http://schemas.microsoft.com/office/drawing/2014/main" id="{A6C95531-644A-4C88-8F6A-BAB2F64BFD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11" y="1614558"/>
            <a:ext cx="6738939" cy="37906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D69AF73-D91E-46F5-8FA4-6D468034A212}"/>
              </a:ext>
            </a:extLst>
          </p:cNvPr>
          <p:cNvSpPr/>
          <p:nvPr/>
        </p:nvSpPr>
        <p:spPr>
          <a:xfrm>
            <a:off x="122548" y="103695"/>
            <a:ext cx="11915481" cy="66270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1882800-FC49-4116-92CD-C7507211ECA7}"/>
              </a:ext>
            </a:extLst>
          </p:cNvPr>
          <p:cNvSpPr txBox="1"/>
          <p:nvPr/>
        </p:nvSpPr>
        <p:spPr>
          <a:xfrm>
            <a:off x="10528917" y="6401948"/>
            <a:ext cx="1503285" cy="306467"/>
          </a:xfrm>
          <a:prstGeom prst="roundRect">
            <a:avLst/>
          </a:prstGeom>
          <a:noFill/>
          <a:ln w="19050">
            <a:noFill/>
          </a:ln>
        </p:spPr>
        <p:txBody>
          <a:bodyPr wrap="square" rtlCol="0">
            <a:spAutoFit/>
          </a:bodyPr>
          <a:lstStyle/>
          <a:p>
            <a:pPr algn="r"/>
            <a:r>
              <a:rPr lang="en-GB" sz="1200" b="1" dirty="0">
                <a:latin typeface="Century Gothic" panose="020B0502020202020204" pitchFamily="34" charset="0"/>
              </a:rPr>
              <a:t>© WE TEACH MFL</a:t>
            </a:r>
          </a:p>
        </p:txBody>
      </p:sp>
      <p:sp>
        <p:nvSpPr>
          <p:cNvPr id="8" name="TextBox 7">
            <a:extLst>
              <a:ext uri="{FF2B5EF4-FFF2-40B4-BE49-F238E27FC236}">
                <a16:creationId xmlns:a16="http://schemas.microsoft.com/office/drawing/2014/main" id="{DA25876D-3822-4EB6-A7A6-34555384DD3B}"/>
              </a:ext>
            </a:extLst>
          </p:cNvPr>
          <p:cNvSpPr txBox="1"/>
          <p:nvPr/>
        </p:nvSpPr>
        <p:spPr>
          <a:xfrm>
            <a:off x="3282820" y="317241"/>
            <a:ext cx="5626359" cy="584775"/>
          </a:xfrm>
          <a:prstGeom prst="rect">
            <a:avLst/>
          </a:prstGeom>
          <a:noFill/>
        </p:spPr>
        <p:txBody>
          <a:bodyPr wrap="square" rtlCol="0">
            <a:spAutoFit/>
          </a:bodyPr>
          <a:lstStyle/>
          <a:p>
            <a:pPr algn="ctr"/>
            <a:r>
              <a:rPr lang="en-GB" sz="3200" dirty="0">
                <a:latin typeface="Broadway" panose="04040905080002020502" pitchFamily="82" charset="0"/>
              </a:rPr>
              <a:t>Which country?</a:t>
            </a:r>
          </a:p>
        </p:txBody>
      </p:sp>
      <p:sp>
        <p:nvSpPr>
          <p:cNvPr id="2" name="TextBox 1">
            <a:extLst>
              <a:ext uri="{FF2B5EF4-FFF2-40B4-BE49-F238E27FC236}">
                <a16:creationId xmlns:a16="http://schemas.microsoft.com/office/drawing/2014/main" id="{80F4B1D9-52CA-4F58-98B8-2782A7DA4A1A}"/>
              </a:ext>
            </a:extLst>
          </p:cNvPr>
          <p:cNvSpPr txBox="1"/>
          <p:nvPr/>
        </p:nvSpPr>
        <p:spPr>
          <a:xfrm>
            <a:off x="7688826" y="1760025"/>
            <a:ext cx="3293806" cy="2699778"/>
          </a:xfrm>
          <a:prstGeom prst="rect">
            <a:avLst/>
          </a:prstGeom>
          <a:noFill/>
        </p:spPr>
        <p:txBody>
          <a:bodyPr wrap="square" rtlCol="0">
            <a:spAutoFit/>
          </a:bodyPr>
          <a:lstStyle/>
          <a:p>
            <a:pPr marL="342900" indent="-342900">
              <a:lnSpc>
                <a:spcPct val="250000"/>
              </a:lnSpc>
              <a:buAutoNum type="arabicPeriod"/>
            </a:pPr>
            <a:r>
              <a:rPr lang="en-GB" sz="2400" dirty="0">
                <a:latin typeface="Century Gothic" panose="020B0502020202020204" pitchFamily="34" charset="0"/>
              </a:rPr>
              <a:t>Ireland</a:t>
            </a:r>
          </a:p>
          <a:p>
            <a:pPr marL="342900" indent="-342900">
              <a:lnSpc>
                <a:spcPct val="250000"/>
              </a:lnSpc>
              <a:buAutoNum type="arabicPeriod"/>
            </a:pPr>
            <a:r>
              <a:rPr lang="en-GB" sz="2400" dirty="0">
                <a:latin typeface="Century Gothic" panose="020B0502020202020204" pitchFamily="34" charset="0"/>
              </a:rPr>
              <a:t>Italy</a:t>
            </a:r>
          </a:p>
          <a:p>
            <a:pPr marL="342900" indent="-342900">
              <a:lnSpc>
                <a:spcPct val="250000"/>
              </a:lnSpc>
              <a:buAutoNum type="arabicPeriod"/>
            </a:pPr>
            <a:r>
              <a:rPr lang="en-GB" sz="2400" dirty="0">
                <a:latin typeface="Century Gothic" panose="020B0502020202020204" pitchFamily="34" charset="0"/>
              </a:rPr>
              <a:t>Estonia </a:t>
            </a:r>
          </a:p>
        </p:txBody>
      </p:sp>
      <p:sp>
        <p:nvSpPr>
          <p:cNvPr id="4" name="TextBox 3">
            <a:extLst>
              <a:ext uri="{FF2B5EF4-FFF2-40B4-BE49-F238E27FC236}">
                <a16:creationId xmlns:a16="http://schemas.microsoft.com/office/drawing/2014/main" id="{0C6BB0E6-B5B2-45F2-BC27-AAAD8318630D}"/>
              </a:ext>
            </a:extLst>
          </p:cNvPr>
          <p:cNvSpPr txBox="1"/>
          <p:nvPr/>
        </p:nvSpPr>
        <p:spPr>
          <a:xfrm>
            <a:off x="428010" y="1330132"/>
            <a:ext cx="6626942" cy="510778"/>
          </a:xfrm>
          <a:prstGeom prst="roundRect">
            <a:avLst/>
          </a:prstGeom>
          <a:solidFill>
            <a:schemeClr val="bg1"/>
          </a:solidFill>
          <a:ln w="19050">
            <a:solidFill>
              <a:srgbClr val="435494"/>
            </a:solidFill>
          </a:ln>
        </p:spPr>
        <p:txBody>
          <a:bodyPr wrap="square" rtlCol="0">
            <a:spAutoFit/>
          </a:bodyPr>
          <a:lstStyle/>
          <a:p>
            <a:pPr algn="ctr"/>
            <a:r>
              <a:rPr lang="en-GB" sz="2400" dirty="0">
                <a:latin typeface="Broadway" panose="04040905080002020502" pitchFamily="82" charset="0"/>
              </a:rPr>
              <a:t>Battle of the oranges</a:t>
            </a:r>
          </a:p>
        </p:txBody>
      </p:sp>
      <p:pic>
        <p:nvPicPr>
          <p:cNvPr id="10" name="Picture 9">
            <a:extLst>
              <a:ext uri="{FF2B5EF4-FFF2-40B4-BE49-F238E27FC236}">
                <a16:creationId xmlns:a16="http://schemas.microsoft.com/office/drawing/2014/main" id="{3CAD86D2-D06B-479E-A280-5B14F72966BF}"/>
              </a:ext>
            </a:extLst>
          </p:cNvPr>
          <p:cNvPicPr>
            <a:picLocks noChangeAspect="1"/>
          </p:cNvPicPr>
          <p:nvPr/>
        </p:nvPicPr>
        <p:blipFill>
          <a:blip r:embed="rId3"/>
          <a:stretch>
            <a:fillRect/>
          </a:stretch>
        </p:blipFill>
        <p:spPr>
          <a:xfrm>
            <a:off x="9884756" y="2653516"/>
            <a:ext cx="1395803" cy="1198612"/>
          </a:xfrm>
          <a:prstGeom prst="rect">
            <a:avLst/>
          </a:prstGeom>
        </p:spPr>
      </p:pic>
      <p:sp>
        <p:nvSpPr>
          <p:cNvPr id="3" name="TextBox 2">
            <a:extLst>
              <a:ext uri="{FF2B5EF4-FFF2-40B4-BE49-F238E27FC236}">
                <a16:creationId xmlns:a16="http://schemas.microsoft.com/office/drawing/2014/main" id="{7FAC7AD2-1944-49F2-AC0F-6D5E9E5F0B06}"/>
              </a:ext>
            </a:extLst>
          </p:cNvPr>
          <p:cNvSpPr txBox="1"/>
          <p:nvPr/>
        </p:nvSpPr>
        <p:spPr>
          <a:xfrm>
            <a:off x="1537785" y="3429000"/>
            <a:ext cx="9085006" cy="2802115"/>
          </a:xfrm>
          <a:prstGeom prst="roundRect">
            <a:avLst/>
          </a:prstGeom>
          <a:solidFill>
            <a:schemeClr val="bg1"/>
          </a:solidFill>
          <a:ln w="28575">
            <a:solidFill>
              <a:srgbClr val="F6510A"/>
            </a:solidFill>
          </a:ln>
        </p:spPr>
        <p:txBody>
          <a:bodyPr wrap="square" rtlCol="0">
            <a:spAutoFit/>
          </a:bodyPr>
          <a:lstStyle/>
          <a:p>
            <a:pPr algn="ctr">
              <a:lnSpc>
                <a:spcPct val="150000"/>
              </a:lnSpc>
            </a:pPr>
            <a:r>
              <a:rPr lang="en-GB" dirty="0">
                <a:latin typeface="Century Gothic" panose="020B0502020202020204" pitchFamily="34" charset="0"/>
              </a:rPr>
              <a:t>During the ‘Carnevale di Ivrea’ the people of the city Ivrea recreate a historic fight between the people and a ruling tyrant. However the battle isn’t fought with guns and swords. Instead of that they use oranges. More than 500.000 grams of fresh oranges are bought for this ‘Battaglia </a:t>
            </a:r>
            <a:r>
              <a:rPr lang="en-GB" dirty="0" err="1">
                <a:latin typeface="Century Gothic" panose="020B0502020202020204" pitchFamily="34" charset="0"/>
              </a:rPr>
              <a:t>delle</a:t>
            </a:r>
            <a:r>
              <a:rPr lang="en-GB" dirty="0">
                <a:latin typeface="Century Gothic" panose="020B0502020202020204" pitchFamily="34" charset="0"/>
              </a:rPr>
              <a:t> </a:t>
            </a:r>
            <a:r>
              <a:rPr lang="en-GB" dirty="0" err="1">
                <a:latin typeface="Century Gothic" panose="020B0502020202020204" pitchFamily="34" charset="0"/>
              </a:rPr>
              <a:t>Arance</a:t>
            </a:r>
            <a:r>
              <a:rPr lang="en-GB" dirty="0">
                <a:latin typeface="Century Gothic" panose="020B0502020202020204" pitchFamily="34" charset="0"/>
              </a:rPr>
              <a:t>’ (Battle of the Oranges). It is a festival rich in history and highlighting the fight for freedom.</a:t>
            </a:r>
          </a:p>
        </p:txBody>
      </p:sp>
    </p:spTree>
    <p:extLst>
      <p:ext uri="{BB962C8B-B14F-4D97-AF65-F5344CB8AC3E}">
        <p14:creationId xmlns:p14="http://schemas.microsoft.com/office/powerpoint/2010/main" val="128117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he Krampus Parade in Austria">
            <a:extLst>
              <a:ext uri="{FF2B5EF4-FFF2-40B4-BE49-F238E27FC236}">
                <a16:creationId xmlns:a16="http://schemas.microsoft.com/office/drawing/2014/main" id="{B0B5E278-52C7-48A5-822E-DD6AC90876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910" y="1596499"/>
            <a:ext cx="6703142" cy="44687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D69AF73-D91E-46F5-8FA4-6D468034A212}"/>
              </a:ext>
            </a:extLst>
          </p:cNvPr>
          <p:cNvSpPr/>
          <p:nvPr/>
        </p:nvSpPr>
        <p:spPr>
          <a:xfrm>
            <a:off x="122548" y="103695"/>
            <a:ext cx="11915481" cy="66270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1882800-FC49-4116-92CD-C7507211ECA7}"/>
              </a:ext>
            </a:extLst>
          </p:cNvPr>
          <p:cNvSpPr txBox="1"/>
          <p:nvPr/>
        </p:nvSpPr>
        <p:spPr>
          <a:xfrm>
            <a:off x="10528917" y="6401948"/>
            <a:ext cx="1503285" cy="306467"/>
          </a:xfrm>
          <a:prstGeom prst="roundRect">
            <a:avLst/>
          </a:prstGeom>
          <a:noFill/>
          <a:ln w="19050">
            <a:noFill/>
          </a:ln>
        </p:spPr>
        <p:txBody>
          <a:bodyPr wrap="square" rtlCol="0">
            <a:spAutoFit/>
          </a:bodyPr>
          <a:lstStyle/>
          <a:p>
            <a:pPr algn="r"/>
            <a:r>
              <a:rPr lang="en-GB" sz="1200" b="1" dirty="0">
                <a:latin typeface="Century Gothic" panose="020B0502020202020204" pitchFamily="34" charset="0"/>
              </a:rPr>
              <a:t>© WE TEACH MFL</a:t>
            </a:r>
          </a:p>
        </p:txBody>
      </p:sp>
      <p:sp>
        <p:nvSpPr>
          <p:cNvPr id="8" name="TextBox 7">
            <a:extLst>
              <a:ext uri="{FF2B5EF4-FFF2-40B4-BE49-F238E27FC236}">
                <a16:creationId xmlns:a16="http://schemas.microsoft.com/office/drawing/2014/main" id="{DA25876D-3822-4EB6-A7A6-34555384DD3B}"/>
              </a:ext>
            </a:extLst>
          </p:cNvPr>
          <p:cNvSpPr txBox="1"/>
          <p:nvPr/>
        </p:nvSpPr>
        <p:spPr>
          <a:xfrm>
            <a:off x="3282820" y="317241"/>
            <a:ext cx="5626359" cy="584775"/>
          </a:xfrm>
          <a:prstGeom prst="rect">
            <a:avLst/>
          </a:prstGeom>
          <a:noFill/>
        </p:spPr>
        <p:txBody>
          <a:bodyPr wrap="square" rtlCol="0">
            <a:spAutoFit/>
          </a:bodyPr>
          <a:lstStyle/>
          <a:p>
            <a:pPr algn="ctr"/>
            <a:r>
              <a:rPr lang="en-GB" sz="3200" dirty="0">
                <a:latin typeface="Broadway" panose="04040905080002020502" pitchFamily="82" charset="0"/>
              </a:rPr>
              <a:t>Which country?</a:t>
            </a:r>
          </a:p>
        </p:txBody>
      </p:sp>
      <p:sp>
        <p:nvSpPr>
          <p:cNvPr id="2" name="TextBox 1">
            <a:extLst>
              <a:ext uri="{FF2B5EF4-FFF2-40B4-BE49-F238E27FC236}">
                <a16:creationId xmlns:a16="http://schemas.microsoft.com/office/drawing/2014/main" id="{80F4B1D9-52CA-4F58-98B8-2782A7DA4A1A}"/>
              </a:ext>
            </a:extLst>
          </p:cNvPr>
          <p:cNvSpPr txBox="1"/>
          <p:nvPr/>
        </p:nvSpPr>
        <p:spPr>
          <a:xfrm>
            <a:off x="7688826" y="1760025"/>
            <a:ext cx="3293806" cy="2699778"/>
          </a:xfrm>
          <a:prstGeom prst="rect">
            <a:avLst/>
          </a:prstGeom>
          <a:noFill/>
        </p:spPr>
        <p:txBody>
          <a:bodyPr wrap="square" rtlCol="0">
            <a:spAutoFit/>
          </a:bodyPr>
          <a:lstStyle/>
          <a:p>
            <a:pPr marL="342900" indent="-342900">
              <a:lnSpc>
                <a:spcPct val="250000"/>
              </a:lnSpc>
              <a:buAutoNum type="arabicPeriod"/>
            </a:pPr>
            <a:r>
              <a:rPr lang="en-GB" sz="2400" dirty="0">
                <a:latin typeface="Century Gothic" panose="020B0502020202020204" pitchFamily="34" charset="0"/>
              </a:rPr>
              <a:t>Malta</a:t>
            </a:r>
          </a:p>
          <a:p>
            <a:pPr marL="342900" indent="-342900">
              <a:lnSpc>
                <a:spcPct val="250000"/>
              </a:lnSpc>
              <a:buAutoNum type="arabicPeriod"/>
            </a:pPr>
            <a:r>
              <a:rPr lang="en-GB" sz="2400" dirty="0">
                <a:latin typeface="Century Gothic" panose="020B0502020202020204" pitchFamily="34" charset="0"/>
              </a:rPr>
              <a:t>Romania</a:t>
            </a:r>
          </a:p>
          <a:p>
            <a:pPr marL="342900" indent="-342900">
              <a:lnSpc>
                <a:spcPct val="250000"/>
              </a:lnSpc>
              <a:buAutoNum type="arabicPeriod"/>
            </a:pPr>
            <a:r>
              <a:rPr lang="en-GB" sz="2400" dirty="0">
                <a:latin typeface="Century Gothic" panose="020B0502020202020204" pitchFamily="34" charset="0"/>
              </a:rPr>
              <a:t>Austria</a:t>
            </a:r>
          </a:p>
        </p:txBody>
      </p:sp>
      <p:sp>
        <p:nvSpPr>
          <p:cNvPr id="4" name="TextBox 3">
            <a:extLst>
              <a:ext uri="{FF2B5EF4-FFF2-40B4-BE49-F238E27FC236}">
                <a16:creationId xmlns:a16="http://schemas.microsoft.com/office/drawing/2014/main" id="{0C6BB0E6-B5B2-45F2-BC27-AAAD8318630D}"/>
              </a:ext>
            </a:extLst>
          </p:cNvPr>
          <p:cNvSpPr txBox="1"/>
          <p:nvPr/>
        </p:nvSpPr>
        <p:spPr>
          <a:xfrm>
            <a:off x="428010" y="1330132"/>
            <a:ext cx="6626942" cy="510778"/>
          </a:xfrm>
          <a:prstGeom prst="roundRect">
            <a:avLst/>
          </a:prstGeom>
          <a:solidFill>
            <a:schemeClr val="bg1"/>
          </a:solidFill>
          <a:ln w="19050">
            <a:solidFill>
              <a:srgbClr val="435494"/>
            </a:solidFill>
          </a:ln>
        </p:spPr>
        <p:txBody>
          <a:bodyPr wrap="square" rtlCol="0">
            <a:spAutoFit/>
          </a:bodyPr>
          <a:lstStyle/>
          <a:p>
            <a:pPr algn="ctr"/>
            <a:r>
              <a:rPr lang="en-GB" sz="2400" dirty="0">
                <a:latin typeface="Broadway" panose="04040905080002020502" pitchFamily="82" charset="0"/>
              </a:rPr>
              <a:t>Krampus Night</a:t>
            </a:r>
          </a:p>
        </p:txBody>
      </p:sp>
      <p:pic>
        <p:nvPicPr>
          <p:cNvPr id="10" name="Picture 9">
            <a:extLst>
              <a:ext uri="{FF2B5EF4-FFF2-40B4-BE49-F238E27FC236}">
                <a16:creationId xmlns:a16="http://schemas.microsoft.com/office/drawing/2014/main" id="{3CAD86D2-D06B-479E-A280-5B14F72966BF}"/>
              </a:ext>
            </a:extLst>
          </p:cNvPr>
          <p:cNvPicPr>
            <a:picLocks noChangeAspect="1"/>
          </p:cNvPicPr>
          <p:nvPr/>
        </p:nvPicPr>
        <p:blipFill>
          <a:blip r:embed="rId3"/>
          <a:stretch>
            <a:fillRect/>
          </a:stretch>
        </p:blipFill>
        <p:spPr>
          <a:xfrm>
            <a:off x="9335729" y="3417216"/>
            <a:ext cx="1395803" cy="1198612"/>
          </a:xfrm>
          <a:prstGeom prst="rect">
            <a:avLst/>
          </a:prstGeom>
        </p:spPr>
      </p:pic>
      <p:sp>
        <p:nvSpPr>
          <p:cNvPr id="3" name="TextBox 2">
            <a:extLst>
              <a:ext uri="{FF2B5EF4-FFF2-40B4-BE49-F238E27FC236}">
                <a16:creationId xmlns:a16="http://schemas.microsoft.com/office/drawing/2014/main" id="{7FAC7AD2-1944-49F2-AC0F-6D5E9E5F0B06}"/>
              </a:ext>
            </a:extLst>
          </p:cNvPr>
          <p:cNvSpPr txBox="1"/>
          <p:nvPr/>
        </p:nvSpPr>
        <p:spPr>
          <a:xfrm>
            <a:off x="1537785" y="3738644"/>
            <a:ext cx="9085006" cy="2802115"/>
          </a:xfrm>
          <a:prstGeom prst="roundRect">
            <a:avLst/>
          </a:prstGeom>
          <a:solidFill>
            <a:schemeClr val="bg1"/>
          </a:solidFill>
          <a:ln w="28575">
            <a:solidFill>
              <a:srgbClr val="F6510A"/>
            </a:solidFill>
          </a:ln>
        </p:spPr>
        <p:txBody>
          <a:bodyPr wrap="square" rtlCol="0">
            <a:spAutoFit/>
          </a:bodyPr>
          <a:lstStyle/>
          <a:p>
            <a:pPr algn="ctr">
              <a:lnSpc>
                <a:spcPct val="150000"/>
              </a:lnSpc>
            </a:pPr>
            <a:r>
              <a:rPr lang="en-GB" dirty="0">
                <a:latin typeface="Century Gothic" panose="020B0502020202020204" pitchFamily="34" charset="0"/>
              </a:rPr>
              <a:t>Merry – or not so merry – Christmas, you decide when traveling to Austria Christmas. There you will meet Krampus, the Bad Santa. He is a half-goat, half-demon who scares children into being nice and not naughty. According to the folklore, Krampus shows up in towns the night before December 6 which is known as </a:t>
            </a:r>
            <a:r>
              <a:rPr lang="en-GB" dirty="0" err="1">
                <a:latin typeface="Century Gothic" panose="020B0502020202020204" pitchFamily="34" charset="0"/>
              </a:rPr>
              <a:t>Krampusnacht</a:t>
            </a:r>
            <a:r>
              <a:rPr lang="en-GB" dirty="0">
                <a:latin typeface="Century Gothic" panose="020B0502020202020204" pitchFamily="34" charset="0"/>
              </a:rPr>
              <a:t>. During this night people get dressed as Krampus, as scary as possible, and celebrate in the streets. </a:t>
            </a:r>
          </a:p>
        </p:txBody>
      </p:sp>
    </p:spTree>
    <p:extLst>
      <p:ext uri="{BB962C8B-B14F-4D97-AF65-F5344CB8AC3E}">
        <p14:creationId xmlns:p14="http://schemas.microsoft.com/office/powerpoint/2010/main" val="84066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l Colacho Baby Jumping Festival, Spain">
            <a:extLst>
              <a:ext uri="{FF2B5EF4-FFF2-40B4-BE49-F238E27FC236}">
                <a16:creationId xmlns:a16="http://schemas.microsoft.com/office/drawing/2014/main" id="{8BE07FCC-EB2E-4405-AD37-7DD821B0D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61" y="1538676"/>
            <a:ext cx="6343240" cy="43999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D69AF73-D91E-46F5-8FA4-6D468034A212}"/>
              </a:ext>
            </a:extLst>
          </p:cNvPr>
          <p:cNvSpPr/>
          <p:nvPr/>
        </p:nvSpPr>
        <p:spPr>
          <a:xfrm>
            <a:off x="122548" y="103695"/>
            <a:ext cx="11915481" cy="66270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1882800-FC49-4116-92CD-C7507211ECA7}"/>
              </a:ext>
            </a:extLst>
          </p:cNvPr>
          <p:cNvSpPr txBox="1"/>
          <p:nvPr/>
        </p:nvSpPr>
        <p:spPr>
          <a:xfrm>
            <a:off x="10528917" y="6401948"/>
            <a:ext cx="1503285" cy="306467"/>
          </a:xfrm>
          <a:prstGeom prst="roundRect">
            <a:avLst/>
          </a:prstGeom>
          <a:noFill/>
          <a:ln w="19050">
            <a:noFill/>
          </a:ln>
        </p:spPr>
        <p:txBody>
          <a:bodyPr wrap="square" rtlCol="0">
            <a:spAutoFit/>
          </a:bodyPr>
          <a:lstStyle/>
          <a:p>
            <a:pPr algn="r"/>
            <a:r>
              <a:rPr lang="en-GB" sz="1200" b="1" dirty="0">
                <a:latin typeface="Century Gothic" panose="020B0502020202020204" pitchFamily="34" charset="0"/>
              </a:rPr>
              <a:t>© WE TEACH MFL</a:t>
            </a:r>
          </a:p>
        </p:txBody>
      </p:sp>
      <p:sp>
        <p:nvSpPr>
          <p:cNvPr id="8" name="TextBox 7">
            <a:extLst>
              <a:ext uri="{FF2B5EF4-FFF2-40B4-BE49-F238E27FC236}">
                <a16:creationId xmlns:a16="http://schemas.microsoft.com/office/drawing/2014/main" id="{DA25876D-3822-4EB6-A7A6-34555384DD3B}"/>
              </a:ext>
            </a:extLst>
          </p:cNvPr>
          <p:cNvSpPr txBox="1"/>
          <p:nvPr/>
        </p:nvSpPr>
        <p:spPr>
          <a:xfrm>
            <a:off x="3282820" y="317241"/>
            <a:ext cx="5626359" cy="584775"/>
          </a:xfrm>
          <a:prstGeom prst="rect">
            <a:avLst/>
          </a:prstGeom>
          <a:noFill/>
        </p:spPr>
        <p:txBody>
          <a:bodyPr wrap="square" rtlCol="0">
            <a:spAutoFit/>
          </a:bodyPr>
          <a:lstStyle/>
          <a:p>
            <a:pPr algn="ctr"/>
            <a:r>
              <a:rPr lang="en-GB" sz="3200" dirty="0">
                <a:latin typeface="Broadway" panose="04040905080002020502" pitchFamily="82" charset="0"/>
              </a:rPr>
              <a:t>Which country?</a:t>
            </a:r>
          </a:p>
        </p:txBody>
      </p:sp>
      <p:sp>
        <p:nvSpPr>
          <p:cNvPr id="2" name="TextBox 1">
            <a:extLst>
              <a:ext uri="{FF2B5EF4-FFF2-40B4-BE49-F238E27FC236}">
                <a16:creationId xmlns:a16="http://schemas.microsoft.com/office/drawing/2014/main" id="{80F4B1D9-52CA-4F58-98B8-2782A7DA4A1A}"/>
              </a:ext>
            </a:extLst>
          </p:cNvPr>
          <p:cNvSpPr txBox="1"/>
          <p:nvPr/>
        </p:nvSpPr>
        <p:spPr>
          <a:xfrm>
            <a:off x="7688826" y="1760025"/>
            <a:ext cx="3293806" cy="2699778"/>
          </a:xfrm>
          <a:prstGeom prst="rect">
            <a:avLst/>
          </a:prstGeom>
          <a:noFill/>
        </p:spPr>
        <p:txBody>
          <a:bodyPr wrap="square" rtlCol="0">
            <a:spAutoFit/>
          </a:bodyPr>
          <a:lstStyle/>
          <a:p>
            <a:pPr marL="342900" indent="-342900">
              <a:lnSpc>
                <a:spcPct val="250000"/>
              </a:lnSpc>
              <a:buAutoNum type="arabicPeriod"/>
            </a:pPr>
            <a:r>
              <a:rPr lang="en-GB" sz="2400" dirty="0">
                <a:latin typeface="Century Gothic" panose="020B0502020202020204" pitchFamily="34" charset="0"/>
              </a:rPr>
              <a:t>Greece</a:t>
            </a:r>
          </a:p>
          <a:p>
            <a:pPr marL="342900" indent="-342900">
              <a:lnSpc>
                <a:spcPct val="250000"/>
              </a:lnSpc>
              <a:buAutoNum type="arabicPeriod"/>
            </a:pPr>
            <a:r>
              <a:rPr lang="en-GB" sz="2400" dirty="0">
                <a:latin typeface="Century Gothic" panose="020B0502020202020204" pitchFamily="34" charset="0"/>
              </a:rPr>
              <a:t>Spain</a:t>
            </a:r>
          </a:p>
          <a:p>
            <a:pPr marL="342900" indent="-342900">
              <a:lnSpc>
                <a:spcPct val="250000"/>
              </a:lnSpc>
              <a:buAutoNum type="arabicPeriod"/>
            </a:pPr>
            <a:r>
              <a:rPr lang="en-GB" sz="2400" dirty="0">
                <a:latin typeface="Century Gothic" panose="020B0502020202020204" pitchFamily="34" charset="0"/>
              </a:rPr>
              <a:t>Malta</a:t>
            </a:r>
          </a:p>
        </p:txBody>
      </p:sp>
      <p:sp>
        <p:nvSpPr>
          <p:cNvPr id="4" name="TextBox 3">
            <a:extLst>
              <a:ext uri="{FF2B5EF4-FFF2-40B4-BE49-F238E27FC236}">
                <a16:creationId xmlns:a16="http://schemas.microsoft.com/office/drawing/2014/main" id="{0C6BB0E6-B5B2-45F2-BC27-AAAD8318630D}"/>
              </a:ext>
            </a:extLst>
          </p:cNvPr>
          <p:cNvSpPr txBox="1"/>
          <p:nvPr/>
        </p:nvSpPr>
        <p:spPr>
          <a:xfrm>
            <a:off x="428010" y="1330132"/>
            <a:ext cx="6626942" cy="510778"/>
          </a:xfrm>
          <a:prstGeom prst="roundRect">
            <a:avLst/>
          </a:prstGeom>
          <a:solidFill>
            <a:schemeClr val="bg1"/>
          </a:solidFill>
          <a:ln w="19050">
            <a:solidFill>
              <a:srgbClr val="435494"/>
            </a:solidFill>
          </a:ln>
        </p:spPr>
        <p:txBody>
          <a:bodyPr wrap="square" rtlCol="0">
            <a:spAutoFit/>
          </a:bodyPr>
          <a:lstStyle/>
          <a:p>
            <a:pPr algn="ctr"/>
            <a:r>
              <a:rPr lang="en-GB" sz="2400" dirty="0">
                <a:latin typeface="Broadway" panose="04040905080002020502" pitchFamily="82" charset="0"/>
              </a:rPr>
              <a:t>Baby Jumping</a:t>
            </a:r>
          </a:p>
        </p:txBody>
      </p:sp>
      <p:pic>
        <p:nvPicPr>
          <p:cNvPr id="10" name="Picture 9">
            <a:extLst>
              <a:ext uri="{FF2B5EF4-FFF2-40B4-BE49-F238E27FC236}">
                <a16:creationId xmlns:a16="http://schemas.microsoft.com/office/drawing/2014/main" id="{3CAD86D2-D06B-479E-A280-5B14F72966BF}"/>
              </a:ext>
            </a:extLst>
          </p:cNvPr>
          <p:cNvPicPr>
            <a:picLocks noChangeAspect="1"/>
          </p:cNvPicPr>
          <p:nvPr/>
        </p:nvPicPr>
        <p:blipFill>
          <a:blip r:embed="rId3"/>
          <a:stretch>
            <a:fillRect/>
          </a:stretch>
        </p:blipFill>
        <p:spPr>
          <a:xfrm>
            <a:off x="9719187" y="2499302"/>
            <a:ext cx="1395803" cy="1198612"/>
          </a:xfrm>
          <a:prstGeom prst="rect">
            <a:avLst/>
          </a:prstGeom>
        </p:spPr>
      </p:pic>
      <p:sp>
        <p:nvSpPr>
          <p:cNvPr id="3" name="TextBox 2">
            <a:extLst>
              <a:ext uri="{FF2B5EF4-FFF2-40B4-BE49-F238E27FC236}">
                <a16:creationId xmlns:a16="http://schemas.microsoft.com/office/drawing/2014/main" id="{7FAC7AD2-1944-49F2-AC0F-6D5E9E5F0B06}"/>
              </a:ext>
            </a:extLst>
          </p:cNvPr>
          <p:cNvSpPr txBox="1"/>
          <p:nvPr/>
        </p:nvSpPr>
        <p:spPr>
          <a:xfrm>
            <a:off x="1443911" y="4983825"/>
            <a:ext cx="9085006" cy="1423014"/>
          </a:xfrm>
          <a:prstGeom prst="roundRect">
            <a:avLst/>
          </a:prstGeom>
          <a:solidFill>
            <a:schemeClr val="bg1"/>
          </a:solidFill>
          <a:ln w="28575">
            <a:solidFill>
              <a:srgbClr val="F6510A"/>
            </a:solidFill>
          </a:ln>
        </p:spPr>
        <p:txBody>
          <a:bodyPr wrap="square" rtlCol="0">
            <a:spAutoFit/>
          </a:bodyPr>
          <a:lstStyle/>
          <a:p>
            <a:pPr algn="ctr">
              <a:lnSpc>
                <a:spcPct val="150000"/>
              </a:lnSpc>
            </a:pPr>
            <a:r>
              <a:rPr lang="en-GB" dirty="0">
                <a:latin typeface="Century Gothic" panose="020B0502020202020204" pitchFamily="34" charset="0"/>
              </a:rPr>
              <a:t>Residents in a small Northern Community take part in baby jumping, called El Colacho, to keep the devil at bay. Men dressed as the devil run between and jump over infants, who are laid on mattresses along the streets.</a:t>
            </a:r>
          </a:p>
        </p:txBody>
      </p:sp>
    </p:spTree>
    <p:extLst>
      <p:ext uri="{BB962C8B-B14F-4D97-AF65-F5344CB8AC3E}">
        <p14:creationId xmlns:p14="http://schemas.microsoft.com/office/powerpoint/2010/main" val="186355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zech Spring Ritual of Witch Burning - YouTube">
            <a:extLst>
              <a:ext uri="{FF2B5EF4-FFF2-40B4-BE49-F238E27FC236}">
                <a16:creationId xmlns:a16="http://schemas.microsoft.com/office/drawing/2014/main" id="{A35B7A58-653F-4D80-A294-9FF8649A0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587" y="1585521"/>
            <a:ext cx="6765787" cy="40754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D69AF73-D91E-46F5-8FA4-6D468034A212}"/>
              </a:ext>
            </a:extLst>
          </p:cNvPr>
          <p:cNvSpPr/>
          <p:nvPr/>
        </p:nvSpPr>
        <p:spPr>
          <a:xfrm>
            <a:off x="122548" y="103695"/>
            <a:ext cx="11915481" cy="66270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1882800-FC49-4116-92CD-C7507211ECA7}"/>
              </a:ext>
            </a:extLst>
          </p:cNvPr>
          <p:cNvSpPr txBox="1"/>
          <p:nvPr/>
        </p:nvSpPr>
        <p:spPr>
          <a:xfrm>
            <a:off x="10528917" y="6401948"/>
            <a:ext cx="1503285" cy="306467"/>
          </a:xfrm>
          <a:prstGeom prst="roundRect">
            <a:avLst/>
          </a:prstGeom>
          <a:noFill/>
          <a:ln w="19050">
            <a:noFill/>
          </a:ln>
        </p:spPr>
        <p:txBody>
          <a:bodyPr wrap="square" rtlCol="0">
            <a:spAutoFit/>
          </a:bodyPr>
          <a:lstStyle/>
          <a:p>
            <a:pPr algn="r"/>
            <a:r>
              <a:rPr lang="en-GB" sz="1200" b="1" dirty="0">
                <a:latin typeface="Century Gothic" panose="020B0502020202020204" pitchFamily="34" charset="0"/>
              </a:rPr>
              <a:t>© WE TEACH MFL</a:t>
            </a:r>
          </a:p>
        </p:txBody>
      </p:sp>
      <p:sp>
        <p:nvSpPr>
          <p:cNvPr id="8" name="TextBox 7">
            <a:extLst>
              <a:ext uri="{FF2B5EF4-FFF2-40B4-BE49-F238E27FC236}">
                <a16:creationId xmlns:a16="http://schemas.microsoft.com/office/drawing/2014/main" id="{DA25876D-3822-4EB6-A7A6-34555384DD3B}"/>
              </a:ext>
            </a:extLst>
          </p:cNvPr>
          <p:cNvSpPr txBox="1"/>
          <p:nvPr/>
        </p:nvSpPr>
        <p:spPr>
          <a:xfrm>
            <a:off x="3282820" y="317241"/>
            <a:ext cx="5626359" cy="584775"/>
          </a:xfrm>
          <a:prstGeom prst="rect">
            <a:avLst/>
          </a:prstGeom>
          <a:noFill/>
        </p:spPr>
        <p:txBody>
          <a:bodyPr wrap="square" rtlCol="0">
            <a:spAutoFit/>
          </a:bodyPr>
          <a:lstStyle/>
          <a:p>
            <a:pPr algn="ctr"/>
            <a:r>
              <a:rPr lang="en-GB" sz="3200" dirty="0">
                <a:latin typeface="Broadway" panose="04040905080002020502" pitchFamily="82" charset="0"/>
              </a:rPr>
              <a:t>Which country?</a:t>
            </a:r>
          </a:p>
        </p:txBody>
      </p:sp>
      <p:sp>
        <p:nvSpPr>
          <p:cNvPr id="2" name="TextBox 1">
            <a:extLst>
              <a:ext uri="{FF2B5EF4-FFF2-40B4-BE49-F238E27FC236}">
                <a16:creationId xmlns:a16="http://schemas.microsoft.com/office/drawing/2014/main" id="{80F4B1D9-52CA-4F58-98B8-2782A7DA4A1A}"/>
              </a:ext>
            </a:extLst>
          </p:cNvPr>
          <p:cNvSpPr txBox="1"/>
          <p:nvPr/>
        </p:nvSpPr>
        <p:spPr>
          <a:xfrm>
            <a:off x="7688826" y="1760025"/>
            <a:ext cx="3293806" cy="2699778"/>
          </a:xfrm>
          <a:prstGeom prst="rect">
            <a:avLst/>
          </a:prstGeom>
          <a:noFill/>
        </p:spPr>
        <p:txBody>
          <a:bodyPr wrap="square" rtlCol="0">
            <a:spAutoFit/>
          </a:bodyPr>
          <a:lstStyle/>
          <a:p>
            <a:pPr marL="342900" indent="-342900">
              <a:lnSpc>
                <a:spcPct val="250000"/>
              </a:lnSpc>
              <a:buAutoNum type="arabicPeriod"/>
            </a:pPr>
            <a:r>
              <a:rPr lang="en-GB" sz="2400" dirty="0">
                <a:latin typeface="Century Gothic" panose="020B0502020202020204" pitchFamily="34" charset="0"/>
              </a:rPr>
              <a:t>Czech Republic</a:t>
            </a:r>
          </a:p>
          <a:p>
            <a:pPr marL="342900" indent="-342900">
              <a:lnSpc>
                <a:spcPct val="250000"/>
              </a:lnSpc>
              <a:buAutoNum type="arabicPeriod"/>
            </a:pPr>
            <a:r>
              <a:rPr lang="en-GB" sz="2400" dirty="0">
                <a:latin typeface="Century Gothic" panose="020B0502020202020204" pitchFamily="34" charset="0"/>
              </a:rPr>
              <a:t>Estonia</a:t>
            </a:r>
          </a:p>
          <a:p>
            <a:pPr marL="342900" indent="-342900">
              <a:lnSpc>
                <a:spcPct val="250000"/>
              </a:lnSpc>
              <a:buAutoNum type="arabicPeriod"/>
            </a:pPr>
            <a:r>
              <a:rPr lang="en-GB" sz="2400" dirty="0">
                <a:latin typeface="Century Gothic" panose="020B0502020202020204" pitchFamily="34" charset="0"/>
              </a:rPr>
              <a:t>Belgium</a:t>
            </a:r>
          </a:p>
        </p:txBody>
      </p:sp>
      <p:sp>
        <p:nvSpPr>
          <p:cNvPr id="4" name="TextBox 3">
            <a:extLst>
              <a:ext uri="{FF2B5EF4-FFF2-40B4-BE49-F238E27FC236}">
                <a16:creationId xmlns:a16="http://schemas.microsoft.com/office/drawing/2014/main" id="{0C6BB0E6-B5B2-45F2-BC27-AAAD8318630D}"/>
              </a:ext>
            </a:extLst>
          </p:cNvPr>
          <p:cNvSpPr txBox="1"/>
          <p:nvPr/>
        </p:nvSpPr>
        <p:spPr>
          <a:xfrm>
            <a:off x="428010" y="1330132"/>
            <a:ext cx="6626942" cy="510778"/>
          </a:xfrm>
          <a:prstGeom prst="roundRect">
            <a:avLst/>
          </a:prstGeom>
          <a:solidFill>
            <a:schemeClr val="bg1"/>
          </a:solidFill>
          <a:ln w="19050">
            <a:solidFill>
              <a:srgbClr val="435494"/>
            </a:solidFill>
          </a:ln>
        </p:spPr>
        <p:txBody>
          <a:bodyPr wrap="square" rtlCol="0">
            <a:spAutoFit/>
          </a:bodyPr>
          <a:lstStyle/>
          <a:p>
            <a:pPr algn="ctr"/>
            <a:r>
              <a:rPr lang="en-GB" sz="2400" dirty="0">
                <a:latin typeface="Broadway" panose="04040905080002020502" pitchFamily="82" charset="0"/>
              </a:rPr>
              <a:t>Witches Night</a:t>
            </a:r>
          </a:p>
        </p:txBody>
      </p:sp>
      <p:pic>
        <p:nvPicPr>
          <p:cNvPr id="10" name="Picture 9">
            <a:extLst>
              <a:ext uri="{FF2B5EF4-FFF2-40B4-BE49-F238E27FC236}">
                <a16:creationId xmlns:a16="http://schemas.microsoft.com/office/drawing/2014/main" id="{3CAD86D2-D06B-479E-A280-5B14F72966BF}"/>
              </a:ext>
            </a:extLst>
          </p:cNvPr>
          <p:cNvPicPr>
            <a:picLocks noChangeAspect="1"/>
          </p:cNvPicPr>
          <p:nvPr/>
        </p:nvPicPr>
        <p:blipFill>
          <a:blip r:embed="rId3"/>
          <a:stretch>
            <a:fillRect/>
          </a:stretch>
        </p:blipFill>
        <p:spPr>
          <a:xfrm>
            <a:off x="10582657" y="1645961"/>
            <a:ext cx="1395803" cy="1198612"/>
          </a:xfrm>
          <a:prstGeom prst="rect">
            <a:avLst/>
          </a:prstGeom>
        </p:spPr>
      </p:pic>
      <p:sp>
        <p:nvSpPr>
          <p:cNvPr id="3" name="TextBox 2">
            <a:extLst>
              <a:ext uri="{FF2B5EF4-FFF2-40B4-BE49-F238E27FC236}">
                <a16:creationId xmlns:a16="http://schemas.microsoft.com/office/drawing/2014/main" id="{7FAC7AD2-1944-49F2-AC0F-6D5E9E5F0B06}"/>
              </a:ext>
            </a:extLst>
          </p:cNvPr>
          <p:cNvSpPr txBox="1"/>
          <p:nvPr/>
        </p:nvSpPr>
        <p:spPr>
          <a:xfrm>
            <a:off x="1553496" y="1288510"/>
            <a:ext cx="9085006" cy="5100617"/>
          </a:xfrm>
          <a:prstGeom prst="roundRect">
            <a:avLst/>
          </a:prstGeom>
          <a:solidFill>
            <a:schemeClr val="bg1"/>
          </a:solidFill>
          <a:ln w="28575">
            <a:solidFill>
              <a:srgbClr val="F6510A"/>
            </a:solidFill>
          </a:ln>
        </p:spPr>
        <p:txBody>
          <a:bodyPr wrap="square" rtlCol="0">
            <a:spAutoFit/>
          </a:bodyPr>
          <a:lstStyle/>
          <a:p>
            <a:pPr algn="ctr">
              <a:lnSpc>
                <a:spcPct val="150000"/>
              </a:lnSpc>
            </a:pPr>
            <a:r>
              <a:rPr lang="en-GB" dirty="0">
                <a:latin typeface="Century Gothic" panose="020B0502020202020204" pitchFamily="34" charset="0"/>
              </a:rPr>
              <a:t>Prague has more than its fair share of rituals and traditions, one of which sees young lovers jump over the dying embers of bonfires. Single men are also encouraged, on this day, to leave tokens of freshly cut branches on the doorstep of the women of the affections. It was once believed that the evil powers on this evening, which falls in between the ancient feast days of St. Jacob and St. Phillip, were far stronger than normal and that for this evening only they ruled over the good. Flocks of witches riding broomsticks were said to soar the skies, and the Czechs believed that the bonfires would bring them down in flames. Nowadays the celebration is far more light-hearted, and the biggest bonfire in the country takes place in the </a:t>
            </a:r>
            <a:r>
              <a:rPr lang="en-GB" dirty="0" err="1">
                <a:latin typeface="Century Gothic" panose="020B0502020202020204" pitchFamily="34" charset="0"/>
              </a:rPr>
              <a:t>center</a:t>
            </a:r>
            <a:r>
              <a:rPr lang="en-GB" dirty="0">
                <a:latin typeface="Century Gothic" panose="020B0502020202020204" pitchFamily="34" charset="0"/>
              </a:rPr>
              <a:t> of the Czech capital. </a:t>
            </a:r>
          </a:p>
        </p:txBody>
      </p:sp>
    </p:spTree>
    <p:extLst>
      <p:ext uri="{BB962C8B-B14F-4D97-AF65-F5344CB8AC3E}">
        <p14:creationId xmlns:p14="http://schemas.microsoft.com/office/powerpoint/2010/main" val="355262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ife Carrying World Championship 2021 - Rad Season">
            <a:extLst>
              <a:ext uri="{FF2B5EF4-FFF2-40B4-BE49-F238E27FC236}">
                <a16:creationId xmlns:a16="http://schemas.microsoft.com/office/drawing/2014/main" id="{C8657B99-AD1F-4268-8D51-13969E422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78" y="1585521"/>
            <a:ext cx="7001005" cy="404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D69AF73-D91E-46F5-8FA4-6D468034A212}"/>
              </a:ext>
            </a:extLst>
          </p:cNvPr>
          <p:cNvSpPr/>
          <p:nvPr/>
        </p:nvSpPr>
        <p:spPr>
          <a:xfrm>
            <a:off x="122548" y="103695"/>
            <a:ext cx="11915481" cy="66270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1882800-FC49-4116-92CD-C7507211ECA7}"/>
              </a:ext>
            </a:extLst>
          </p:cNvPr>
          <p:cNvSpPr txBox="1"/>
          <p:nvPr/>
        </p:nvSpPr>
        <p:spPr>
          <a:xfrm>
            <a:off x="10528917" y="6401948"/>
            <a:ext cx="1503285" cy="306467"/>
          </a:xfrm>
          <a:prstGeom prst="roundRect">
            <a:avLst/>
          </a:prstGeom>
          <a:noFill/>
          <a:ln w="19050">
            <a:noFill/>
          </a:ln>
        </p:spPr>
        <p:txBody>
          <a:bodyPr wrap="square" rtlCol="0">
            <a:spAutoFit/>
          </a:bodyPr>
          <a:lstStyle/>
          <a:p>
            <a:pPr algn="r"/>
            <a:r>
              <a:rPr lang="en-GB" sz="1200" b="1" dirty="0">
                <a:latin typeface="Century Gothic" panose="020B0502020202020204" pitchFamily="34" charset="0"/>
              </a:rPr>
              <a:t>© WE TEACH MFL</a:t>
            </a:r>
          </a:p>
        </p:txBody>
      </p:sp>
      <p:sp>
        <p:nvSpPr>
          <p:cNvPr id="8" name="TextBox 7">
            <a:extLst>
              <a:ext uri="{FF2B5EF4-FFF2-40B4-BE49-F238E27FC236}">
                <a16:creationId xmlns:a16="http://schemas.microsoft.com/office/drawing/2014/main" id="{DA25876D-3822-4EB6-A7A6-34555384DD3B}"/>
              </a:ext>
            </a:extLst>
          </p:cNvPr>
          <p:cNvSpPr txBox="1"/>
          <p:nvPr/>
        </p:nvSpPr>
        <p:spPr>
          <a:xfrm>
            <a:off x="3282820" y="317241"/>
            <a:ext cx="5626359" cy="584775"/>
          </a:xfrm>
          <a:prstGeom prst="rect">
            <a:avLst/>
          </a:prstGeom>
          <a:noFill/>
        </p:spPr>
        <p:txBody>
          <a:bodyPr wrap="square" rtlCol="0">
            <a:spAutoFit/>
          </a:bodyPr>
          <a:lstStyle/>
          <a:p>
            <a:pPr algn="ctr"/>
            <a:r>
              <a:rPr lang="en-GB" sz="3200" dirty="0">
                <a:latin typeface="Broadway" panose="04040905080002020502" pitchFamily="82" charset="0"/>
              </a:rPr>
              <a:t>Which country?</a:t>
            </a:r>
          </a:p>
        </p:txBody>
      </p:sp>
      <p:sp>
        <p:nvSpPr>
          <p:cNvPr id="2" name="TextBox 1">
            <a:extLst>
              <a:ext uri="{FF2B5EF4-FFF2-40B4-BE49-F238E27FC236}">
                <a16:creationId xmlns:a16="http://schemas.microsoft.com/office/drawing/2014/main" id="{80F4B1D9-52CA-4F58-98B8-2782A7DA4A1A}"/>
              </a:ext>
            </a:extLst>
          </p:cNvPr>
          <p:cNvSpPr txBox="1"/>
          <p:nvPr/>
        </p:nvSpPr>
        <p:spPr>
          <a:xfrm>
            <a:off x="7688826" y="1760025"/>
            <a:ext cx="3293806" cy="2699778"/>
          </a:xfrm>
          <a:prstGeom prst="rect">
            <a:avLst/>
          </a:prstGeom>
          <a:noFill/>
        </p:spPr>
        <p:txBody>
          <a:bodyPr wrap="square" rtlCol="0">
            <a:spAutoFit/>
          </a:bodyPr>
          <a:lstStyle/>
          <a:p>
            <a:pPr marL="342900" indent="-342900">
              <a:lnSpc>
                <a:spcPct val="250000"/>
              </a:lnSpc>
              <a:buAutoNum type="arabicPeriod"/>
            </a:pPr>
            <a:r>
              <a:rPr lang="en-GB" sz="2400" dirty="0">
                <a:latin typeface="Century Gothic" panose="020B0502020202020204" pitchFamily="34" charset="0"/>
              </a:rPr>
              <a:t>Lithuania </a:t>
            </a:r>
          </a:p>
          <a:p>
            <a:pPr marL="342900" indent="-342900">
              <a:lnSpc>
                <a:spcPct val="250000"/>
              </a:lnSpc>
              <a:buAutoNum type="arabicPeriod"/>
            </a:pPr>
            <a:r>
              <a:rPr lang="en-GB" sz="2400" dirty="0">
                <a:latin typeface="Century Gothic" panose="020B0502020202020204" pitchFamily="34" charset="0"/>
              </a:rPr>
              <a:t>Sweden</a:t>
            </a:r>
          </a:p>
          <a:p>
            <a:pPr marL="342900" indent="-342900">
              <a:lnSpc>
                <a:spcPct val="250000"/>
              </a:lnSpc>
              <a:buAutoNum type="arabicPeriod"/>
            </a:pPr>
            <a:r>
              <a:rPr lang="en-GB" sz="2400" dirty="0">
                <a:latin typeface="Century Gothic" panose="020B0502020202020204" pitchFamily="34" charset="0"/>
              </a:rPr>
              <a:t>Finland</a:t>
            </a:r>
          </a:p>
        </p:txBody>
      </p:sp>
      <p:sp>
        <p:nvSpPr>
          <p:cNvPr id="4" name="TextBox 3">
            <a:extLst>
              <a:ext uri="{FF2B5EF4-FFF2-40B4-BE49-F238E27FC236}">
                <a16:creationId xmlns:a16="http://schemas.microsoft.com/office/drawing/2014/main" id="{0C6BB0E6-B5B2-45F2-BC27-AAAD8318630D}"/>
              </a:ext>
            </a:extLst>
          </p:cNvPr>
          <p:cNvSpPr txBox="1"/>
          <p:nvPr/>
        </p:nvSpPr>
        <p:spPr>
          <a:xfrm>
            <a:off x="428010" y="1330132"/>
            <a:ext cx="6626942" cy="510778"/>
          </a:xfrm>
          <a:prstGeom prst="roundRect">
            <a:avLst/>
          </a:prstGeom>
          <a:solidFill>
            <a:schemeClr val="bg1"/>
          </a:solidFill>
          <a:ln w="19050">
            <a:solidFill>
              <a:srgbClr val="435494"/>
            </a:solidFill>
          </a:ln>
        </p:spPr>
        <p:txBody>
          <a:bodyPr wrap="square" rtlCol="0">
            <a:spAutoFit/>
          </a:bodyPr>
          <a:lstStyle/>
          <a:p>
            <a:pPr algn="ctr"/>
            <a:r>
              <a:rPr lang="en-GB" sz="2400" dirty="0">
                <a:latin typeface="Broadway" panose="04040905080002020502" pitchFamily="82" charset="0"/>
              </a:rPr>
              <a:t>Wife Carrying</a:t>
            </a:r>
          </a:p>
        </p:txBody>
      </p:sp>
      <p:pic>
        <p:nvPicPr>
          <p:cNvPr id="10" name="Picture 9">
            <a:extLst>
              <a:ext uri="{FF2B5EF4-FFF2-40B4-BE49-F238E27FC236}">
                <a16:creationId xmlns:a16="http://schemas.microsoft.com/office/drawing/2014/main" id="{3CAD86D2-D06B-479E-A280-5B14F72966BF}"/>
              </a:ext>
            </a:extLst>
          </p:cNvPr>
          <p:cNvPicPr>
            <a:picLocks noChangeAspect="1"/>
          </p:cNvPicPr>
          <p:nvPr/>
        </p:nvPicPr>
        <p:blipFill>
          <a:blip r:embed="rId3"/>
          <a:stretch>
            <a:fillRect/>
          </a:stretch>
        </p:blipFill>
        <p:spPr>
          <a:xfrm>
            <a:off x="10284730" y="3340168"/>
            <a:ext cx="1395803" cy="1198612"/>
          </a:xfrm>
          <a:prstGeom prst="rect">
            <a:avLst/>
          </a:prstGeom>
        </p:spPr>
      </p:pic>
      <p:sp>
        <p:nvSpPr>
          <p:cNvPr id="3" name="TextBox 2">
            <a:extLst>
              <a:ext uri="{FF2B5EF4-FFF2-40B4-BE49-F238E27FC236}">
                <a16:creationId xmlns:a16="http://schemas.microsoft.com/office/drawing/2014/main" id="{7FAC7AD2-1944-49F2-AC0F-6D5E9E5F0B06}"/>
              </a:ext>
            </a:extLst>
          </p:cNvPr>
          <p:cNvSpPr txBox="1"/>
          <p:nvPr/>
        </p:nvSpPr>
        <p:spPr>
          <a:xfrm>
            <a:off x="1553496" y="3086962"/>
            <a:ext cx="9085006" cy="3261815"/>
          </a:xfrm>
          <a:prstGeom prst="roundRect">
            <a:avLst/>
          </a:prstGeom>
          <a:solidFill>
            <a:schemeClr val="bg1"/>
          </a:solidFill>
          <a:ln w="28575">
            <a:solidFill>
              <a:srgbClr val="F6510A"/>
            </a:solidFill>
          </a:ln>
        </p:spPr>
        <p:txBody>
          <a:bodyPr wrap="square" rtlCol="0">
            <a:spAutoFit/>
          </a:bodyPr>
          <a:lstStyle/>
          <a:p>
            <a:pPr algn="ctr">
              <a:lnSpc>
                <a:spcPct val="150000"/>
              </a:lnSpc>
            </a:pPr>
            <a:r>
              <a:rPr lang="en-GB" dirty="0">
                <a:latin typeface="Century Gothic" panose="020B0502020202020204" pitchFamily="34" charset="0"/>
              </a:rPr>
              <a:t>Believe it or not, wife carrying is a sport in Finland where men compete in a special obstacle track, carrying their wife on their back. It is a bit unclear how this competition originated in Finland. Legends have been passed down from generations to generations about a 19th century man named </a:t>
            </a:r>
            <a:r>
              <a:rPr lang="en-GB" dirty="0" err="1">
                <a:latin typeface="Century Gothic" panose="020B0502020202020204" pitchFamily="34" charset="0"/>
              </a:rPr>
              <a:t>Herkko</a:t>
            </a:r>
            <a:r>
              <a:rPr lang="en-GB" dirty="0">
                <a:latin typeface="Century Gothic" panose="020B0502020202020204" pitchFamily="34" charset="0"/>
              </a:rPr>
              <a:t> </a:t>
            </a:r>
            <a:r>
              <a:rPr lang="en-GB" dirty="0" err="1">
                <a:latin typeface="Century Gothic" panose="020B0502020202020204" pitchFamily="34" charset="0"/>
              </a:rPr>
              <a:t>Rosvo-Ronkainen</a:t>
            </a:r>
            <a:r>
              <a:rPr lang="en-GB" dirty="0">
                <a:latin typeface="Century Gothic" panose="020B0502020202020204" pitchFamily="34" charset="0"/>
              </a:rPr>
              <a:t> who was a robber accused of stealing food and women in villages in the area he was living in. It is believed that he used to carry them on his back as he ran away…</a:t>
            </a:r>
          </a:p>
        </p:txBody>
      </p:sp>
    </p:spTree>
    <p:extLst>
      <p:ext uri="{BB962C8B-B14F-4D97-AF65-F5344CB8AC3E}">
        <p14:creationId xmlns:p14="http://schemas.microsoft.com/office/powerpoint/2010/main" val="194952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EC39904-D544-49AE-9242-CD84A4E62F29}"/>
              </a:ext>
            </a:extLst>
          </p:cNvPr>
          <p:cNvPicPr>
            <a:picLocks noChangeAspect="1"/>
          </p:cNvPicPr>
          <p:nvPr/>
        </p:nvPicPr>
        <p:blipFill>
          <a:blip r:embed="rId2"/>
          <a:stretch>
            <a:fillRect/>
          </a:stretch>
        </p:blipFill>
        <p:spPr>
          <a:xfrm>
            <a:off x="374388" y="1722804"/>
            <a:ext cx="6734186" cy="44333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FD69AF73-D91E-46F5-8FA4-6D468034A212}"/>
              </a:ext>
            </a:extLst>
          </p:cNvPr>
          <p:cNvSpPr/>
          <p:nvPr/>
        </p:nvSpPr>
        <p:spPr>
          <a:xfrm>
            <a:off x="122548" y="103695"/>
            <a:ext cx="11915481" cy="66270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1882800-FC49-4116-92CD-C7507211ECA7}"/>
              </a:ext>
            </a:extLst>
          </p:cNvPr>
          <p:cNvSpPr txBox="1"/>
          <p:nvPr/>
        </p:nvSpPr>
        <p:spPr>
          <a:xfrm>
            <a:off x="10528917" y="6401948"/>
            <a:ext cx="1503285" cy="306467"/>
          </a:xfrm>
          <a:prstGeom prst="roundRect">
            <a:avLst/>
          </a:prstGeom>
          <a:noFill/>
          <a:ln w="19050">
            <a:noFill/>
          </a:ln>
        </p:spPr>
        <p:txBody>
          <a:bodyPr wrap="square" rtlCol="0">
            <a:spAutoFit/>
          </a:bodyPr>
          <a:lstStyle/>
          <a:p>
            <a:pPr algn="r"/>
            <a:r>
              <a:rPr lang="en-GB" sz="1200" b="1" dirty="0">
                <a:latin typeface="Century Gothic" panose="020B0502020202020204" pitchFamily="34" charset="0"/>
              </a:rPr>
              <a:t>© WE TEACH MFL</a:t>
            </a:r>
          </a:p>
        </p:txBody>
      </p:sp>
      <p:sp>
        <p:nvSpPr>
          <p:cNvPr id="8" name="TextBox 7">
            <a:extLst>
              <a:ext uri="{FF2B5EF4-FFF2-40B4-BE49-F238E27FC236}">
                <a16:creationId xmlns:a16="http://schemas.microsoft.com/office/drawing/2014/main" id="{DA25876D-3822-4EB6-A7A6-34555384DD3B}"/>
              </a:ext>
            </a:extLst>
          </p:cNvPr>
          <p:cNvSpPr txBox="1"/>
          <p:nvPr/>
        </p:nvSpPr>
        <p:spPr>
          <a:xfrm>
            <a:off x="3282820" y="317241"/>
            <a:ext cx="5626359" cy="584775"/>
          </a:xfrm>
          <a:prstGeom prst="rect">
            <a:avLst/>
          </a:prstGeom>
          <a:noFill/>
        </p:spPr>
        <p:txBody>
          <a:bodyPr wrap="square" rtlCol="0">
            <a:spAutoFit/>
          </a:bodyPr>
          <a:lstStyle/>
          <a:p>
            <a:pPr algn="ctr"/>
            <a:r>
              <a:rPr lang="en-GB" sz="3200" dirty="0">
                <a:latin typeface="Broadway" panose="04040905080002020502" pitchFamily="82" charset="0"/>
              </a:rPr>
              <a:t>Which country?</a:t>
            </a:r>
          </a:p>
        </p:txBody>
      </p:sp>
      <p:sp>
        <p:nvSpPr>
          <p:cNvPr id="2" name="TextBox 1">
            <a:extLst>
              <a:ext uri="{FF2B5EF4-FFF2-40B4-BE49-F238E27FC236}">
                <a16:creationId xmlns:a16="http://schemas.microsoft.com/office/drawing/2014/main" id="{80F4B1D9-52CA-4F58-98B8-2782A7DA4A1A}"/>
              </a:ext>
            </a:extLst>
          </p:cNvPr>
          <p:cNvSpPr txBox="1"/>
          <p:nvPr/>
        </p:nvSpPr>
        <p:spPr>
          <a:xfrm>
            <a:off x="7688826" y="1760025"/>
            <a:ext cx="3293806" cy="2699778"/>
          </a:xfrm>
          <a:prstGeom prst="rect">
            <a:avLst/>
          </a:prstGeom>
          <a:noFill/>
        </p:spPr>
        <p:txBody>
          <a:bodyPr wrap="square" rtlCol="0">
            <a:spAutoFit/>
          </a:bodyPr>
          <a:lstStyle/>
          <a:p>
            <a:pPr marL="342900" indent="-342900">
              <a:lnSpc>
                <a:spcPct val="250000"/>
              </a:lnSpc>
              <a:buAutoNum type="arabicPeriod"/>
            </a:pPr>
            <a:r>
              <a:rPr lang="en-GB" sz="2400" dirty="0">
                <a:latin typeface="Century Gothic" panose="020B0502020202020204" pitchFamily="34" charset="0"/>
              </a:rPr>
              <a:t>Iceland  </a:t>
            </a:r>
          </a:p>
          <a:p>
            <a:pPr marL="342900" indent="-342900">
              <a:lnSpc>
                <a:spcPct val="250000"/>
              </a:lnSpc>
              <a:buAutoNum type="arabicPeriod"/>
            </a:pPr>
            <a:r>
              <a:rPr lang="en-GB" sz="2400" dirty="0">
                <a:latin typeface="Century Gothic" panose="020B0502020202020204" pitchFamily="34" charset="0"/>
              </a:rPr>
              <a:t>Croatia</a:t>
            </a:r>
          </a:p>
          <a:p>
            <a:pPr marL="342900" indent="-342900">
              <a:lnSpc>
                <a:spcPct val="250000"/>
              </a:lnSpc>
              <a:buAutoNum type="arabicPeriod"/>
            </a:pPr>
            <a:r>
              <a:rPr lang="en-GB" sz="2400" dirty="0">
                <a:latin typeface="Century Gothic" panose="020B0502020202020204" pitchFamily="34" charset="0"/>
              </a:rPr>
              <a:t>Latvia</a:t>
            </a:r>
          </a:p>
        </p:txBody>
      </p:sp>
      <p:sp>
        <p:nvSpPr>
          <p:cNvPr id="4" name="TextBox 3">
            <a:extLst>
              <a:ext uri="{FF2B5EF4-FFF2-40B4-BE49-F238E27FC236}">
                <a16:creationId xmlns:a16="http://schemas.microsoft.com/office/drawing/2014/main" id="{0C6BB0E6-B5B2-45F2-BC27-AAAD8318630D}"/>
              </a:ext>
            </a:extLst>
          </p:cNvPr>
          <p:cNvSpPr txBox="1"/>
          <p:nvPr/>
        </p:nvSpPr>
        <p:spPr>
          <a:xfrm>
            <a:off x="428010" y="1330132"/>
            <a:ext cx="6626942" cy="510778"/>
          </a:xfrm>
          <a:prstGeom prst="roundRect">
            <a:avLst/>
          </a:prstGeom>
          <a:solidFill>
            <a:schemeClr val="bg1"/>
          </a:solidFill>
          <a:ln w="19050">
            <a:solidFill>
              <a:srgbClr val="435494"/>
            </a:solidFill>
          </a:ln>
        </p:spPr>
        <p:txBody>
          <a:bodyPr wrap="square" rtlCol="0">
            <a:spAutoFit/>
          </a:bodyPr>
          <a:lstStyle/>
          <a:p>
            <a:pPr algn="ctr"/>
            <a:r>
              <a:rPr lang="en-GB" sz="2400" i="0" dirty="0">
                <a:effectLst/>
                <a:latin typeface="Broadway" panose="04040905080002020502" pitchFamily="82" charset="0"/>
              </a:rPr>
              <a:t>The Month of </a:t>
            </a:r>
            <a:r>
              <a:rPr lang="en-GB" sz="2400" i="0" dirty="0" err="1">
                <a:effectLst/>
                <a:latin typeface="Broadway" panose="04040905080002020502" pitchFamily="82" charset="0"/>
              </a:rPr>
              <a:t>Þorri</a:t>
            </a:r>
            <a:endParaRPr lang="en-GB" sz="2400" dirty="0">
              <a:latin typeface="Broadway" panose="04040905080002020502" pitchFamily="82" charset="0"/>
            </a:endParaRPr>
          </a:p>
        </p:txBody>
      </p:sp>
      <p:pic>
        <p:nvPicPr>
          <p:cNvPr id="10" name="Picture 9">
            <a:extLst>
              <a:ext uri="{FF2B5EF4-FFF2-40B4-BE49-F238E27FC236}">
                <a16:creationId xmlns:a16="http://schemas.microsoft.com/office/drawing/2014/main" id="{3CAD86D2-D06B-479E-A280-5B14F72966BF}"/>
              </a:ext>
            </a:extLst>
          </p:cNvPr>
          <p:cNvPicPr>
            <a:picLocks noChangeAspect="1"/>
          </p:cNvPicPr>
          <p:nvPr/>
        </p:nvPicPr>
        <p:blipFill>
          <a:blip r:embed="rId3"/>
          <a:stretch>
            <a:fillRect/>
          </a:stretch>
        </p:blipFill>
        <p:spPr>
          <a:xfrm>
            <a:off x="10219416" y="1585521"/>
            <a:ext cx="1395803" cy="1198612"/>
          </a:xfrm>
          <a:prstGeom prst="rect">
            <a:avLst/>
          </a:prstGeom>
        </p:spPr>
      </p:pic>
      <p:sp>
        <p:nvSpPr>
          <p:cNvPr id="3" name="TextBox 2">
            <a:extLst>
              <a:ext uri="{FF2B5EF4-FFF2-40B4-BE49-F238E27FC236}">
                <a16:creationId xmlns:a16="http://schemas.microsoft.com/office/drawing/2014/main" id="{7FAC7AD2-1944-49F2-AC0F-6D5E9E5F0B06}"/>
              </a:ext>
            </a:extLst>
          </p:cNvPr>
          <p:cNvSpPr txBox="1"/>
          <p:nvPr/>
        </p:nvSpPr>
        <p:spPr>
          <a:xfrm>
            <a:off x="1537785" y="2558346"/>
            <a:ext cx="9085006" cy="3721516"/>
          </a:xfrm>
          <a:prstGeom prst="roundRect">
            <a:avLst/>
          </a:prstGeom>
          <a:solidFill>
            <a:schemeClr val="bg1"/>
          </a:solidFill>
          <a:ln w="28575">
            <a:solidFill>
              <a:srgbClr val="F6510A"/>
            </a:solidFill>
          </a:ln>
        </p:spPr>
        <p:txBody>
          <a:bodyPr wrap="square" rtlCol="0">
            <a:spAutoFit/>
          </a:bodyPr>
          <a:lstStyle/>
          <a:p>
            <a:pPr algn="ctr">
              <a:lnSpc>
                <a:spcPct val="150000"/>
              </a:lnSpc>
            </a:pPr>
            <a:r>
              <a:rPr lang="en-GB" dirty="0">
                <a:latin typeface="Century Gothic" panose="020B0502020202020204" pitchFamily="34" charset="0"/>
              </a:rPr>
              <a:t>In January many Icelanders celebrate the “feast of </a:t>
            </a:r>
            <a:r>
              <a:rPr lang="en-GB" dirty="0" err="1">
                <a:latin typeface="Century Gothic" panose="020B0502020202020204" pitchFamily="34" charset="0"/>
              </a:rPr>
              <a:t>Thorri</a:t>
            </a:r>
            <a:r>
              <a:rPr lang="en-GB" dirty="0">
                <a:latin typeface="Century Gothic" panose="020B0502020202020204" pitchFamily="34" charset="0"/>
              </a:rPr>
              <a:t>” and eat the worlds’ most disgusting food, consisting of sour ram testicles, boiled sheep heads, blood pudding, liver sausage and fermented shark. The </a:t>
            </a:r>
            <a:r>
              <a:rPr lang="en-GB" dirty="0" err="1">
                <a:latin typeface="Century Gothic" panose="020B0502020202020204" pitchFamily="34" charset="0"/>
              </a:rPr>
              <a:t>Thorri</a:t>
            </a:r>
            <a:r>
              <a:rPr lang="en-GB" dirty="0">
                <a:latin typeface="Century Gothic" panose="020B0502020202020204" pitchFamily="34" charset="0"/>
              </a:rPr>
              <a:t> is depicted in manuscripts from the middle ages as a personification of winter. It is unclear how the feasts were celebrated back then, but it seems clear that people had a great party with much food and drink. In modern Icelandic culture, eating </a:t>
            </a:r>
            <a:r>
              <a:rPr lang="en-GB" dirty="0" err="1">
                <a:latin typeface="Century Gothic" panose="020B0502020202020204" pitchFamily="34" charset="0"/>
              </a:rPr>
              <a:t>Thorri</a:t>
            </a:r>
            <a:r>
              <a:rPr lang="en-GB" dirty="0">
                <a:latin typeface="Century Gothic" panose="020B0502020202020204" pitchFamily="34" charset="0"/>
              </a:rPr>
              <a:t> food is also a sign of personal strength. Bon Appétit! </a:t>
            </a:r>
          </a:p>
        </p:txBody>
      </p:sp>
    </p:spTree>
    <p:extLst>
      <p:ext uri="{BB962C8B-B14F-4D97-AF65-F5344CB8AC3E}">
        <p14:creationId xmlns:p14="http://schemas.microsoft.com/office/powerpoint/2010/main" val="167831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808</Words>
  <Application>Microsoft Office PowerPoint</Application>
  <PresentationFormat>Widescreen</PresentationFormat>
  <Paragraphs>56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Broadway</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 Peacock</dc:creator>
  <cp:lastModifiedBy>Kirsty Peacock</cp:lastModifiedBy>
  <cp:revision>12</cp:revision>
  <dcterms:created xsi:type="dcterms:W3CDTF">2020-09-03T09:04:24Z</dcterms:created>
  <dcterms:modified xsi:type="dcterms:W3CDTF">2020-09-04T12:48:32Z</dcterms:modified>
</cp:coreProperties>
</file>